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256" r:id="rId2"/>
    <p:sldId id="289" r:id="rId3"/>
    <p:sldId id="291" r:id="rId4"/>
    <p:sldId id="285" r:id="rId5"/>
    <p:sldId id="259" r:id="rId6"/>
    <p:sldId id="305" r:id="rId7"/>
    <p:sldId id="306" r:id="rId8"/>
    <p:sldId id="263" r:id="rId9"/>
    <p:sldId id="272" r:id="rId10"/>
    <p:sldId id="304" r:id="rId11"/>
    <p:sldId id="273" r:id="rId12"/>
    <p:sldId id="266" r:id="rId13"/>
    <p:sldId id="299" r:id="rId14"/>
    <p:sldId id="298" r:id="rId15"/>
    <p:sldId id="300" r:id="rId16"/>
    <p:sldId id="267" r:id="rId17"/>
    <p:sldId id="301" r:id="rId18"/>
    <p:sldId id="271" r:id="rId19"/>
    <p:sldId id="269" r:id="rId20"/>
    <p:sldId id="274" r:id="rId21"/>
    <p:sldId id="302" r:id="rId22"/>
    <p:sldId id="303" r:id="rId23"/>
    <p:sldId id="268" r:id="rId24"/>
    <p:sldId id="297" r:id="rId25"/>
    <p:sldId id="293" r:id="rId26"/>
    <p:sldId id="294" r:id="rId27"/>
    <p:sldId id="296" r:id="rId28"/>
  </p:sldIdLst>
  <p:sldSz cx="12192000" cy="6858000"/>
  <p:notesSz cx="6858000" cy="9144000"/>
  <p:embeddedFontLst>
    <p:embeddedFont>
      <p:font typeface="Arial Narrow" panose="020B0606020202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660033"/>
    <a:srgbClr val="CC3300"/>
    <a:srgbClr val="FFFFFF"/>
    <a:srgbClr val="FFB013"/>
    <a:srgbClr val="2F9EC1"/>
    <a:srgbClr val="0B3A70"/>
    <a:srgbClr val="F2C11F"/>
    <a:srgbClr val="1C4E91"/>
    <a:srgbClr val="E0E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0554" autoAdjust="0"/>
    <p:restoredTop sz="95771" autoAdjust="0"/>
  </p:normalViewPr>
  <p:slideViewPr>
    <p:cSldViewPr snapToGrid="0">
      <p:cViewPr varScale="1">
        <p:scale>
          <a:sx n="116" d="100"/>
          <a:sy n="116" d="100"/>
        </p:scale>
        <p:origin x="105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8" d="100"/>
          <a:sy n="78" d="100"/>
        </p:scale>
        <p:origin x="204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68077D92-D418-454A-A2DF-CE9D80AF4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xmlns="" id="{7731401F-3E9C-4E6C-BC6C-97BD6C5EAC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BB1F23-80B0-4B59-A908-D65487407419}" type="datetimeFigureOut">
              <a:rPr lang="es-CL" smtClean="0"/>
              <a:t>06-12-2024</a:t>
            </a:fld>
            <a:endParaRPr lang="es-CL"/>
          </a:p>
        </p:txBody>
      </p:sp>
      <p:sp>
        <p:nvSpPr>
          <p:cNvPr id="4" name="Marcador de pie de página 3">
            <a:extLst>
              <a:ext uri="{FF2B5EF4-FFF2-40B4-BE49-F238E27FC236}">
                <a16:creationId xmlns:a16="http://schemas.microsoft.com/office/drawing/2014/main" xmlns="" id="{FDA1C974-4772-461C-A61B-1E483B9E93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xmlns="" id="{B35B0D67-0F3D-4BC0-805A-422968D907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1A492-F756-476C-B562-CB5F3DDA4DF2}" type="slidenum">
              <a:rPr lang="es-CL" smtClean="0"/>
              <a:t>‹Nº›</a:t>
            </a:fld>
            <a:endParaRPr lang="es-CL"/>
          </a:p>
        </p:txBody>
      </p:sp>
    </p:spTree>
    <p:extLst>
      <p:ext uri="{BB962C8B-B14F-4D97-AF65-F5344CB8AC3E}">
        <p14:creationId xmlns:p14="http://schemas.microsoft.com/office/powerpoint/2010/main" val="3460020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C0A-DB23-EB40-9F19-6264AFF23726}" type="datetimeFigureOut">
              <a:rPr lang="es-ES_tradnl" smtClean="0"/>
              <a:t>06/12/2024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1DBA9-7F4B-EA4E-AE14-CE78271B03EA}" type="slidenum">
              <a:rPr lang="es-ES_tradnl" smtClean="0"/>
              <a:t>‹Nº›</a:t>
            </a:fld>
            <a:endParaRPr lang="es-ES_tradnl"/>
          </a:p>
        </p:txBody>
      </p:sp>
    </p:spTree>
    <p:extLst>
      <p:ext uri="{BB962C8B-B14F-4D97-AF65-F5344CB8AC3E}">
        <p14:creationId xmlns:p14="http://schemas.microsoft.com/office/powerpoint/2010/main" val="37919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281DBA9-7F4B-EA4E-AE14-CE78271B03EA}" type="slidenum">
              <a:rPr lang="es-ES_tradnl" smtClean="0"/>
              <a:t>1</a:t>
            </a:fld>
            <a:endParaRPr lang="es-ES_tradnl"/>
          </a:p>
        </p:txBody>
      </p:sp>
    </p:spTree>
    <p:extLst>
      <p:ext uri="{BB962C8B-B14F-4D97-AF65-F5344CB8AC3E}">
        <p14:creationId xmlns:p14="http://schemas.microsoft.com/office/powerpoint/2010/main" val="147485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281DBA9-7F4B-EA4E-AE14-CE78271B03EA}" type="slidenum">
              <a:rPr lang="es-ES_tradnl" smtClean="0"/>
              <a:t>16</a:t>
            </a:fld>
            <a:endParaRPr lang="es-ES_tradnl"/>
          </a:p>
        </p:txBody>
      </p:sp>
    </p:spTree>
    <p:extLst>
      <p:ext uri="{BB962C8B-B14F-4D97-AF65-F5344CB8AC3E}">
        <p14:creationId xmlns:p14="http://schemas.microsoft.com/office/powerpoint/2010/main" val="99222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281DBA9-7F4B-EA4E-AE14-CE78271B03EA}" type="slidenum">
              <a:rPr lang="es-ES_tradnl" smtClean="0"/>
              <a:t>17</a:t>
            </a:fld>
            <a:endParaRPr lang="es-ES_tradnl"/>
          </a:p>
        </p:txBody>
      </p:sp>
    </p:spTree>
    <p:extLst>
      <p:ext uri="{BB962C8B-B14F-4D97-AF65-F5344CB8AC3E}">
        <p14:creationId xmlns:p14="http://schemas.microsoft.com/office/powerpoint/2010/main" val="28967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Años en el grado</a:t>
            </a:r>
          </a:p>
        </p:txBody>
      </p:sp>
      <p:sp>
        <p:nvSpPr>
          <p:cNvPr id="4" name="3 Marcador de número de diapositiva"/>
          <p:cNvSpPr>
            <a:spLocks noGrp="1"/>
          </p:cNvSpPr>
          <p:nvPr>
            <p:ph type="sldNum" sz="quarter" idx="10"/>
          </p:nvPr>
        </p:nvSpPr>
        <p:spPr/>
        <p:txBody>
          <a:bodyPr/>
          <a:lstStyle/>
          <a:p>
            <a:fld id="{0281DBA9-7F4B-EA4E-AE14-CE78271B03EA}" type="slidenum">
              <a:rPr lang="es-ES_tradnl" smtClean="0"/>
              <a:t>19</a:t>
            </a:fld>
            <a:endParaRPr lang="es-ES_tradnl"/>
          </a:p>
        </p:txBody>
      </p:sp>
    </p:spTree>
    <p:extLst>
      <p:ext uri="{BB962C8B-B14F-4D97-AF65-F5344CB8AC3E}">
        <p14:creationId xmlns:p14="http://schemas.microsoft.com/office/powerpoint/2010/main" val="21768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281DBA9-7F4B-EA4E-AE14-CE78271B03EA}" type="slidenum">
              <a:rPr lang="es-ES_tradnl" smtClean="0"/>
              <a:t>27</a:t>
            </a:fld>
            <a:endParaRPr lang="es-ES_tradnl"/>
          </a:p>
        </p:txBody>
      </p:sp>
    </p:spTree>
    <p:extLst>
      <p:ext uri="{BB962C8B-B14F-4D97-AF65-F5344CB8AC3E}">
        <p14:creationId xmlns:p14="http://schemas.microsoft.com/office/powerpoint/2010/main" val="147485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45428A-1D06-494E-A51F-6AD183ACF9E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s-CL" dirty="0"/>
          </a:p>
        </p:txBody>
      </p:sp>
      <p:sp>
        <p:nvSpPr>
          <p:cNvPr id="3" name="Subtitle 2">
            <a:extLst>
              <a:ext uri="{FF2B5EF4-FFF2-40B4-BE49-F238E27FC236}">
                <a16:creationId xmlns:a16="http://schemas.microsoft.com/office/drawing/2014/main" xmlns="" id="{474B9634-FC5B-4CF6-B0A1-EC617D11D25C}"/>
              </a:ext>
            </a:extLst>
          </p:cNvPr>
          <p:cNvSpPr>
            <a:spLocks noGrp="1"/>
          </p:cNvSpPr>
          <p:nvPr>
            <p:ph type="subTitle" idx="1"/>
          </p:nvPr>
        </p:nvSpPr>
        <p:spPr>
          <a:xfrm>
            <a:off x="1524000" y="3602038"/>
            <a:ext cx="9144000" cy="1655762"/>
          </a:xfrm>
        </p:spPr>
        <p:txBody>
          <a:bodyPr/>
          <a:lstStyle>
            <a:lvl1pPr marL="0" indent="0" algn="ctr">
              <a:buNone/>
              <a:defRPr sz="2400">
                <a:solidFill>
                  <a:schemeClr val="tx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CL" dirty="0"/>
          </a:p>
        </p:txBody>
      </p:sp>
      <p:sp>
        <p:nvSpPr>
          <p:cNvPr id="4" name="Date Placeholder 3">
            <a:extLst>
              <a:ext uri="{FF2B5EF4-FFF2-40B4-BE49-F238E27FC236}">
                <a16:creationId xmlns:a16="http://schemas.microsoft.com/office/drawing/2014/main" xmlns="" id="{618EBE87-D2FB-43E4-8AEB-940DEA876B85}"/>
              </a:ext>
            </a:extLst>
          </p:cNvPr>
          <p:cNvSpPr>
            <a:spLocks noGrp="1"/>
          </p:cNvSpPr>
          <p:nvPr>
            <p:ph type="dt" sz="half" idx="10"/>
          </p:nvPr>
        </p:nvSpPr>
        <p:spPr/>
        <p:txBody>
          <a:bodyPr/>
          <a:lstStyle/>
          <a:p>
            <a:fld id="{1D6514A6-54BE-4392-8B41-29777442C068}" type="datetimeFigureOut">
              <a:rPr lang="es-CL" smtClean="0"/>
              <a:t>06-12-2024</a:t>
            </a:fld>
            <a:endParaRPr lang="es-CL"/>
          </a:p>
        </p:txBody>
      </p:sp>
      <p:sp>
        <p:nvSpPr>
          <p:cNvPr id="5" name="Footer Placeholder 4">
            <a:extLst>
              <a:ext uri="{FF2B5EF4-FFF2-40B4-BE49-F238E27FC236}">
                <a16:creationId xmlns:a16="http://schemas.microsoft.com/office/drawing/2014/main" xmlns="" id="{02D2E3FF-064E-48F5-8D09-61FF8302D82A}"/>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xmlns="" id="{802CF5C0-E70F-4BD5-92DB-65B3C8F76693}"/>
              </a:ext>
            </a:extLst>
          </p:cNvPr>
          <p:cNvSpPr>
            <a:spLocks noGrp="1"/>
          </p:cNvSpPr>
          <p:nvPr>
            <p:ph type="sldNum" sz="quarter" idx="12"/>
          </p:nvPr>
        </p:nvSpPr>
        <p:spPr/>
        <p:txBody>
          <a:bodyPr/>
          <a:lstStyle/>
          <a:p>
            <a:fld id="{8869E230-830B-4238-9AE6-864CA5489F7D}" type="slidenum">
              <a:rPr lang="es-CL" smtClean="0"/>
              <a:t>‹Nº›</a:t>
            </a:fld>
            <a:endParaRPr lang="es-CL"/>
          </a:p>
        </p:txBody>
      </p:sp>
    </p:spTree>
    <p:extLst>
      <p:ext uri="{BB962C8B-B14F-4D97-AF65-F5344CB8AC3E}">
        <p14:creationId xmlns:p14="http://schemas.microsoft.com/office/powerpoint/2010/main" val="353891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2C6E87-723F-4860-923F-30C8642DABED}"/>
              </a:ext>
            </a:extLst>
          </p:cNvPr>
          <p:cNvSpPr>
            <a:spLocks noGrp="1"/>
          </p:cNvSpPr>
          <p:nvPr>
            <p:ph type="dt" sz="half" idx="10"/>
          </p:nvPr>
        </p:nvSpPr>
        <p:spPr/>
        <p:txBody>
          <a:bodyPr/>
          <a:lstStyle/>
          <a:p>
            <a:fld id="{1D6514A6-54BE-4392-8B41-29777442C068}" type="datetimeFigureOut">
              <a:rPr lang="es-CL" smtClean="0"/>
              <a:t>06-12-2024</a:t>
            </a:fld>
            <a:endParaRPr lang="es-CL"/>
          </a:p>
        </p:txBody>
      </p:sp>
      <p:sp>
        <p:nvSpPr>
          <p:cNvPr id="3" name="Footer Placeholder 2">
            <a:extLst>
              <a:ext uri="{FF2B5EF4-FFF2-40B4-BE49-F238E27FC236}">
                <a16:creationId xmlns:a16="http://schemas.microsoft.com/office/drawing/2014/main" xmlns="" id="{F8E9662F-9FFB-4F7F-B090-3F69136E35A9}"/>
              </a:ext>
            </a:extLst>
          </p:cNvPr>
          <p:cNvSpPr>
            <a:spLocks noGrp="1"/>
          </p:cNvSpPr>
          <p:nvPr>
            <p:ph type="ftr" sz="quarter" idx="11"/>
          </p:nvPr>
        </p:nvSpPr>
        <p:spPr/>
        <p:txBody>
          <a:bodyPr/>
          <a:lstStyle/>
          <a:p>
            <a:endParaRPr lang="es-CL"/>
          </a:p>
        </p:txBody>
      </p:sp>
      <p:sp>
        <p:nvSpPr>
          <p:cNvPr id="4" name="Slide Number Placeholder 3">
            <a:extLst>
              <a:ext uri="{FF2B5EF4-FFF2-40B4-BE49-F238E27FC236}">
                <a16:creationId xmlns:a16="http://schemas.microsoft.com/office/drawing/2014/main" xmlns="" id="{FE088FD9-5B81-4134-B52E-8AA5325F90A3}"/>
              </a:ext>
            </a:extLst>
          </p:cNvPr>
          <p:cNvSpPr>
            <a:spLocks noGrp="1"/>
          </p:cNvSpPr>
          <p:nvPr>
            <p:ph type="sldNum" sz="quarter" idx="12"/>
          </p:nvPr>
        </p:nvSpPr>
        <p:spPr/>
        <p:txBody>
          <a:bodyPr/>
          <a:lstStyle/>
          <a:p>
            <a:fld id="{8869E230-830B-4238-9AE6-864CA5489F7D}" type="slidenum">
              <a:rPr lang="es-CL" smtClean="0"/>
              <a:t>‹Nº›</a:t>
            </a:fld>
            <a:endParaRPr lang="es-CL"/>
          </a:p>
        </p:txBody>
      </p:sp>
    </p:spTree>
    <p:extLst>
      <p:ext uri="{BB962C8B-B14F-4D97-AF65-F5344CB8AC3E}">
        <p14:creationId xmlns:p14="http://schemas.microsoft.com/office/powerpoint/2010/main" val="422252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267A8AB-9514-4E6E-B510-496581AE3CF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41D06F54-DBCB-4614-9170-F14B5D09DE01}"/>
              </a:ext>
            </a:extLst>
          </p:cNvPr>
          <p:cNvSpPr>
            <a:spLocks noGrp="1"/>
          </p:cNvSpPr>
          <p:nvPr>
            <p:ph type="dt" sz="half" idx="10"/>
          </p:nvPr>
        </p:nvSpPr>
        <p:spPr/>
        <p:txBody>
          <a:bodyPr/>
          <a:lstStyle/>
          <a:p>
            <a:fld id="{1D6514A6-54BE-4392-8B41-29777442C068}" type="datetimeFigureOut">
              <a:rPr lang="es-CL" smtClean="0"/>
              <a:t>06-12-2024</a:t>
            </a:fld>
            <a:endParaRPr lang="es-CL"/>
          </a:p>
        </p:txBody>
      </p:sp>
      <p:sp>
        <p:nvSpPr>
          <p:cNvPr id="4" name="Marcador de pie de página 3">
            <a:extLst>
              <a:ext uri="{FF2B5EF4-FFF2-40B4-BE49-F238E27FC236}">
                <a16:creationId xmlns:a16="http://schemas.microsoft.com/office/drawing/2014/main" xmlns="" id="{0F7DF908-7585-4E7B-B488-7D87E6953391}"/>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xmlns="" id="{A57FCB17-C521-47F2-BFE1-1CB1CE0FBF99}"/>
              </a:ext>
            </a:extLst>
          </p:cNvPr>
          <p:cNvSpPr>
            <a:spLocks noGrp="1"/>
          </p:cNvSpPr>
          <p:nvPr>
            <p:ph type="sldNum" sz="quarter" idx="12"/>
          </p:nvPr>
        </p:nvSpPr>
        <p:spPr/>
        <p:txBody>
          <a:bodyPr/>
          <a:lstStyle/>
          <a:p>
            <a:fld id="{8869E230-830B-4238-9AE6-864CA5489F7D}" type="slidenum">
              <a:rPr lang="es-CL" smtClean="0"/>
              <a:t>‹Nº›</a:t>
            </a:fld>
            <a:endParaRPr lang="es-CL"/>
          </a:p>
        </p:txBody>
      </p:sp>
    </p:spTree>
    <p:extLst>
      <p:ext uri="{BB962C8B-B14F-4D97-AF65-F5344CB8AC3E}">
        <p14:creationId xmlns:p14="http://schemas.microsoft.com/office/powerpoint/2010/main" val="10744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D4340DE-054B-4148-B9FD-EE5C0E1BE02B}"/>
              </a:ext>
            </a:extLst>
          </p:cNvPr>
          <p:cNvSpPr>
            <a:spLocks noGrp="1"/>
          </p:cNvSpPr>
          <p:nvPr>
            <p:ph type="title"/>
          </p:nvPr>
        </p:nvSpPr>
        <p:spPr>
          <a:xfrm>
            <a:off x="838200" y="365125"/>
            <a:ext cx="11125200" cy="1325563"/>
          </a:xfrm>
        </p:spPr>
        <p:txBody>
          <a:bodyPr/>
          <a:lstStyle/>
          <a:p>
            <a:r>
              <a:rPr lang="es-ES" dirty="0"/>
              <a:t>Haga clic para modificar el estilo de título del patrón</a:t>
            </a:r>
            <a:endParaRPr lang="es-CL" dirty="0"/>
          </a:p>
        </p:txBody>
      </p:sp>
      <p:sp>
        <p:nvSpPr>
          <p:cNvPr id="3" name="Marcador de fecha 2">
            <a:extLst>
              <a:ext uri="{FF2B5EF4-FFF2-40B4-BE49-F238E27FC236}">
                <a16:creationId xmlns:a16="http://schemas.microsoft.com/office/drawing/2014/main" xmlns="" id="{23680DAB-6FA6-45D1-AAB3-62F24E8DC3ED}"/>
              </a:ext>
            </a:extLst>
          </p:cNvPr>
          <p:cNvSpPr>
            <a:spLocks noGrp="1"/>
          </p:cNvSpPr>
          <p:nvPr>
            <p:ph type="dt" sz="half" idx="10"/>
          </p:nvPr>
        </p:nvSpPr>
        <p:spPr/>
        <p:txBody>
          <a:bodyPr/>
          <a:lstStyle/>
          <a:p>
            <a:fld id="{1D6514A6-54BE-4392-8B41-29777442C068}" type="datetimeFigureOut">
              <a:rPr lang="es-CL" smtClean="0"/>
              <a:t>06-12-2024</a:t>
            </a:fld>
            <a:endParaRPr lang="es-CL"/>
          </a:p>
        </p:txBody>
      </p:sp>
      <p:sp>
        <p:nvSpPr>
          <p:cNvPr id="4" name="Marcador de pie de página 3">
            <a:extLst>
              <a:ext uri="{FF2B5EF4-FFF2-40B4-BE49-F238E27FC236}">
                <a16:creationId xmlns:a16="http://schemas.microsoft.com/office/drawing/2014/main" xmlns="" id="{29831218-721C-40AB-93CC-C2BA39872C2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xmlns="" id="{8AAC65A8-F2B6-42DC-B49D-EDD13902357C}"/>
              </a:ext>
            </a:extLst>
          </p:cNvPr>
          <p:cNvSpPr>
            <a:spLocks noGrp="1"/>
          </p:cNvSpPr>
          <p:nvPr>
            <p:ph type="sldNum" sz="quarter" idx="12"/>
          </p:nvPr>
        </p:nvSpPr>
        <p:spPr/>
        <p:txBody>
          <a:bodyPr/>
          <a:lstStyle/>
          <a:p>
            <a:fld id="{8869E230-830B-4238-9AE6-864CA5489F7D}" type="slidenum">
              <a:rPr lang="es-CL" smtClean="0"/>
              <a:t>‹Nº›</a:t>
            </a:fld>
            <a:endParaRPr lang="es-CL"/>
          </a:p>
        </p:txBody>
      </p:sp>
    </p:spTree>
    <p:extLst>
      <p:ext uri="{BB962C8B-B14F-4D97-AF65-F5344CB8AC3E}">
        <p14:creationId xmlns:p14="http://schemas.microsoft.com/office/powerpoint/2010/main" val="262813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211050" cy="6858000"/>
          </a:xfrm>
          <a:prstGeom prst="rect">
            <a:avLst/>
          </a:prstGeom>
        </p:spPr>
      </p:pic>
      <p:sp>
        <p:nvSpPr>
          <p:cNvPr id="2" name="Date Placeholder 1">
            <a:extLst>
              <a:ext uri="{FF2B5EF4-FFF2-40B4-BE49-F238E27FC236}">
                <a16:creationId xmlns:a16="http://schemas.microsoft.com/office/drawing/2014/main" xmlns="" id="{CD2C6E87-723F-4860-923F-30C8642DABED}"/>
              </a:ext>
            </a:extLst>
          </p:cNvPr>
          <p:cNvSpPr>
            <a:spLocks noGrp="1"/>
          </p:cNvSpPr>
          <p:nvPr>
            <p:ph type="dt" sz="half" idx="10"/>
          </p:nvPr>
        </p:nvSpPr>
        <p:spPr/>
        <p:txBody>
          <a:bodyPr/>
          <a:lstStyle/>
          <a:p>
            <a:fld id="{1D6514A6-54BE-4392-8B41-29777442C068}" type="datetimeFigureOut">
              <a:rPr lang="es-CL" smtClean="0"/>
              <a:t>06-12-2024</a:t>
            </a:fld>
            <a:endParaRPr lang="es-CL" dirty="0"/>
          </a:p>
        </p:txBody>
      </p:sp>
      <p:sp>
        <p:nvSpPr>
          <p:cNvPr id="3" name="Footer Placeholder 2">
            <a:extLst>
              <a:ext uri="{FF2B5EF4-FFF2-40B4-BE49-F238E27FC236}">
                <a16:creationId xmlns:a16="http://schemas.microsoft.com/office/drawing/2014/main" xmlns="" id="{F8E9662F-9FFB-4F7F-B090-3F69136E35A9}"/>
              </a:ext>
            </a:extLst>
          </p:cNvPr>
          <p:cNvSpPr>
            <a:spLocks noGrp="1"/>
          </p:cNvSpPr>
          <p:nvPr>
            <p:ph type="ftr" sz="quarter" idx="11"/>
          </p:nvPr>
        </p:nvSpPr>
        <p:spPr/>
        <p:txBody>
          <a:bodyPr/>
          <a:lstStyle/>
          <a:p>
            <a:endParaRPr lang="es-CL"/>
          </a:p>
        </p:txBody>
      </p:sp>
      <p:sp>
        <p:nvSpPr>
          <p:cNvPr id="4" name="Slide Number Placeholder 3">
            <a:extLst>
              <a:ext uri="{FF2B5EF4-FFF2-40B4-BE49-F238E27FC236}">
                <a16:creationId xmlns:a16="http://schemas.microsoft.com/office/drawing/2014/main" xmlns="" id="{FE088FD9-5B81-4134-B52E-8AA5325F90A3}"/>
              </a:ext>
            </a:extLst>
          </p:cNvPr>
          <p:cNvSpPr>
            <a:spLocks noGrp="1"/>
          </p:cNvSpPr>
          <p:nvPr>
            <p:ph type="sldNum" sz="quarter" idx="12"/>
          </p:nvPr>
        </p:nvSpPr>
        <p:spPr/>
        <p:txBody>
          <a:bodyPr/>
          <a:lstStyle/>
          <a:p>
            <a:fld id="{8869E230-830B-4238-9AE6-864CA5489F7D}" type="slidenum">
              <a:rPr lang="es-CL" smtClean="0"/>
              <a:t>‹Nº›</a:t>
            </a:fld>
            <a:endParaRPr lang="es-CL"/>
          </a:p>
        </p:txBody>
      </p:sp>
      <p:pic>
        <p:nvPicPr>
          <p:cNvPr id="6" name="Picture 2" descr="C:\Users\ccayupil\Desktop\CAROLINA CAYUPIL\Diseño\Escudos\Escudo Armad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09178" y="281359"/>
            <a:ext cx="717844" cy="104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5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4 Imagen"/>
          <p:cNvPicPr>
            <a:picLocks noChangeAspect="1"/>
          </p:cNvPicPr>
          <p:nvPr userDrawn="1"/>
        </p:nvPicPr>
        <p:blipFill rotWithShape="1">
          <a:blip r:embed="rId2">
            <a:extLst>
              <a:ext uri="{28A0092B-C50C-407E-A947-70E740481C1C}">
                <a14:useLocalDpi xmlns:a14="http://schemas.microsoft.com/office/drawing/2010/main" val="0"/>
              </a:ext>
            </a:extLst>
          </a:blip>
          <a:srcRect b="62222"/>
          <a:stretch/>
        </p:blipFill>
        <p:spPr>
          <a:xfrm>
            <a:off x="1" y="1176"/>
            <a:ext cx="12191998" cy="2586749"/>
          </a:xfrm>
          <a:prstGeom prst="rect">
            <a:avLst/>
          </a:prstGeom>
        </p:spPr>
      </p:pic>
      <p:sp>
        <p:nvSpPr>
          <p:cNvPr id="2" name="Date Placeholder 1">
            <a:extLst>
              <a:ext uri="{FF2B5EF4-FFF2-40B4-BE49-F238E27FC236}">
                <a16:creationId xmlns:a16="http://schemas.microsoft.com/office/drawing/2014/main" xmlns="" id="{CD2C6E87-723F-4860-923F-30C8642DABED}"/>
              </a:ext>
            </a:extLst>
          </p:cNvPr>
          <p:cNvSpPr>
            <a:spLocks noGrp="1"/>
          </p:cNvSpPr>
          <p:nvPr>
            <p:ph type="dt" sz="half" idx="10"/>
          </p:nvPr>
        </p:nvSpPr>
        <p:spPr/>
        <p:txBody>
          <a:bodyPr/>
          <a:lstStyle/>
          <a:p>
            <a:fld id="{1D6514A6-54BE-4392-8B41-29777442C068}" type="datetimeFigureOut">
              <a:rPr lang="es-CL" smtClean="0"/>
              <a:t>06-12-2024</a:t>
            </a:fld>
            <a:endParaRPr lang="es-CL"/>
          </a:p>
        </p:txBody>
      </p:sp>
      <p:sp>
        <p:nvSpPr>
          <p:cNvPr id="3" name="Footer Placeholder 2">
            <a:extLst>
              <a:ext uri="{FF2B5EF4-FFF2-40B4-BE49-F238E27FC236}">
                <a16:creationId xmlns:a16="http://schemas.microsoft.com/office/drawing/2014/main" xmlns="" id="{F8E9662F-9FFB-4F7F-B090-3F69136E35A9}"/>
              </a:ext>
            </a:extLst>
          </p:cNvPr>
          <p:cNvSpPr>
            <a:spLocks noGrp="1"/>
          </p:cNvSpPr>
          <p:nvPr>
            <p:ph type="ftr" sz="quarter" idx="11"/>
          </p:nvPr>
        </p:nvSpPr>
        <p:spPr/>
        <p:txBody>
          <a:bodyPr/>
          <a:lstStyle/>
          <a:p>
            <a:endParaRPr lang="es-CL"/>
          </a:p>
        </p:txBody>
      </p:sp>
      <p:sp>
        <p:nvSpPr>
          <p:cNvPr id="4" name="Slide Number Placeholder 3">
            <a:extLst>
              <a:ext uri="{FF2B5EF4-FFF2-40B4-BE49-F238E27FC236}">
                <a16:creationId xmlns:a16="http://schemas.microsoft.com/office/drawing/2014/main" xmlns="" id="{FE088FD9-5B81-4134-B52E-8AA5325F90A3}"/>
              </a:ext>
            </a:extLst>
          </p:cNvPr>
          <p:cNvSpPr>
            <a:spLocks noGrp="1"/>
          </p:cNvSpPr>
          <p:nvPr>
            <p:ph type="sldNum" sz="quarter" idx="12"/>
          </p:nvPr>
        </p:nvSpPr>
        <p:spPr/>
        <p:txBody>
          <a:bodyPr/>
          <a:lstStyle/>
          <a:p>
            <a:fld id="{8869E230-830B-4238-9AE6-864CA5489F7D}" type="slidenum">
              <a:rPr lang="es-CL" smtClean="0"/>
              <a:t>‹Nº›</a:t>
            </a:fld>
            <a:endParaRPr lang="es-CL"/>
          </a:p>
        </p:txBody>
      </p:sp>
      <p:pic>
        <p:nvPicPr>
          <p:cNvPr id="6" name="Picture 2" descr="C:\Users\ccayupil\Desktop\CAROLINA CAYUPIL\Diseño\Escudos\Escudo Armad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09178" y="281359"/>
            <a:ext cx="717844" cy="104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7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0A30F-E5BE-46A1-8C02-A2161130D12B}"/>
              </a:ext>
            </a:extLst>
          </p:cNvPr>
          <p:cNvSpPr>
            <a:spLocks noGrp="1"/>
          </p:cNvSpPr>
          <p:nvPr>
            <p:ph type="title"/>
          </p:nvPr>
        </p:nvSpPr>
        <p:spPr/>
        <p:txBody>
          <a:bodyPr/>
          <a:lstStyle/>
          <a:p>
            <a:r>
              <a:rPr lang="en-US"/>
              <a:t>Click to edit Master title style</a:t>
            </a:r>
            <a:endParaRPr lang="es-CL"/>
          </a:p>
        </p:txBody>
      </p:sp>
      <p:sp>
        <p:nvSpPr>
          <p:cNvPr id="3" name="Content Placeholder 2">
            <a:extLst>
              <a:ext uri="{FF2B5EF4-FFF2-40B4-BE49-F238E27FC236}">
                <a16:creationId xmlns:a16="http://schemas.microsoft.com/office/drawing/2014/main" xmlns="" id="{8B3AC4C4-38F8-4076-BED9-28F0F55369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a:extLst>
              <a:ext uri="{FF2B5EF4-FFF2-40B4-BE49-F238E27FC236}">
                <a16:creationId xmlns:a16="http://schemas.microsoft.com/office/drawing/2014/main" xmlns="" id="{23C199D5-6CDC-4384-839C-4F082D30E2A9}"/>
              </a:ext>
            </a:extLst>
          </p:cNvPr>
          <p:cNvSpPr>
            <a:spLocks noGrp="1"/>
          </p:cNvSpPr>
          <p:nvPr>
            <p:ph type="dt" sz="half" idx="10"/>
          </p:nvPr>
        </p:nvSpPr>
        <p:spPr/>
        <p:txBody>
          <a:bodyPr/>
          <a:lstStyle/>
          <a:p>
            <a:fld id="{1D6514A6-54BE-4392-8B41-29777442C068}" type="datetimeFigureOut">
              <a:rPr lang="es-CL" smtClean="0"/>
              <a:t>06-12-2024</a:t>
            </a:fld>
            <a:endParaRPr lang="es-CL"/>
          </a:p>
        </p:txBody>
      </p:sp>
      <p:sp>
        <p:nvSpPr>
          <p:cNvPr id="5" name="Footer Placeholder 4">
            <a:extLst>
              <a:ext uri="{FF2B5EF4-FFF2-40B4-BE49-F238E27FC236}">
                <a16:creationId xmlns:a16="http://schemas.microsoft.com/office/drawing/2014/main" xmlns="" id="{1400309B-D8A8-4F8E-BA35-EF8EA521A725}"/>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xmlns="" id="{EC81C7BD-D947-4524-8E48-EBF58E54380A}"/>
              </a:ext>
            </a:extLst>
          </p:cNvPr>
          <p:cNvSpPr>
            <a:spLocks noGrp="1"/>
          </p:cNvSpPr>
          <p:nvPr>
            <p:ph type="sldNum" sz="quarter" idx="12"/>
          </p:nvPr>
        </p:nvSpPr>
        <p:spPr/>
        <p:txBody>
          <a:bodyPr/>
          <a:lstStyle/>
          <a:p>
            <a:fld id="{8869E230-830B-4238-9AE6-864CA5489F7D}" type="slidenum">
              <a:rPr lang="es-CL" smtClean="0"/>
              <a:t>‹Nº›</a:t>
            </a:fld>
            <a:endParaRPr lang="es-CL"/>
          </a:p>
        </p:txBody>
      </p:sp>
    </p:spTree>
    <p:extLst>
      <p:ext uri="{BB962C8B-B14F-4D97-AF65-F5344CB8AC3E}">
        <p14:creationId xmlns:p14="http://schemas.microsoft.com/office/powerpoint/2010/main" val="359890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8" name="7 Imagen"/>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177"/>
            <a:ext cx="12206857" cy="6855645"/>
          </a:xfrm>
          <a:prstGeom prst="rect">
            <a:avLst/>
          </a:prstGeom>
        </p:spPr>
      </p:pic>
      <p:sp>
        <p:nvSpPr>
          <p:cNvPr id="2" name="Title Placeholder 1">
            <a:extLst>
              <a:ext uri="{FF2B5EF4-FFF2-40B4-BE49-F238E27FC236}">
                <a16:creationId xmlns:a16="http://schemas.microsoft.com/office/drawing/2014/main" xmlns="" id="{809F492B-E8D9-41DE-B634-A8AED539C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s-CL" dirty="0"/>
          </a:p>
        </p:txBody>
      </p:sp>
      <p:sp>
        <p:nvSpPr>
          <p:cNvPr id="3" name="Text Placeholder 2">
            <a:extLst>
              <a:ext uri="{FF2B5EF4-FFF2-40B4-BE49-F238E27FC236}">
                <a16:creationId xmlns:a16="http://schemas.microsoft.com/office/drawing/2014/main" xmlns="" id="{DA04D2E5-BABB-4C30-9D39-6F4F92257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4" name="Date Placeholder 3">
            <a:extLst>
              <a:ext uri="{FF2B5EF4-FFF2-40B4-BE49-F238E27FC236}">
                <a16:creationId xmlns:a16="http://schemas.microsoft.com/office/drawing/2014/main" xmlns="" id="{717E68EE-CB05-4B7D-8FC5-56DEF05BC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514A6-54BE-4392-8B41-29777442C068}" type="datetimeFigureOut">
              <a:rPr lang="es-CL" smtClean="0"/>
              <a:t>06-12-2024</a:t>
            </a:fld>
            <a:endParaRPr lang="es-CL"/>
          </a:p>
        </p:txBody>
      </p:sp>
      <p:sp>
        <p:nvSpPr>
          <p:cNvPr id="5" name="Footer Placeholder 4">
            <a:extLst>
              <a:ext uri="{FF2B5EF4-FFF2-40B4-BE49-F238E27FC236}">
                <a16:creationId xmlns:a16="http://schemas.microsoft.com/office/drawing/2014/main" xmlns="" id="{FF470A59-EB5E-4761-BD38-EFD51449A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a:extLst>
              <a:ext uri="{FF2B5EF4-FFF2-40B4-BE49-F238E27FC236}">
                <a16:creationId xmlns:a16="http://schemas.microsoft.com/office/drawing/2014/main" xmlns="" id="{A156B780-31D1-4FAC-BEC7-947AB27FE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9E230-830B-4238-9AE6-864CA5489F7D}" type="slidenum">
              <a:rPr lang="es-CL" smtClean="0"/>
              <a:t>‹Nº›</a:t>
            </a:fld>
            <a:endParaRPr lang="es-CL"/>
          </a:p>
        </p:txBody>
      </p:sp>
      <p:pic>
        <p:nvPicPr>
          <p:cNvPr id="9" name="Picture 2" descr="C:\Users\ccayupil\Desktop\CAROLINA CAYUPIL\Diseño\Escudos\Escudo Armada.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109178" y="281359"/>
            <a:ext cx="717844" cy="104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5447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56" r:id="rId5"/>
    <p:sldLayoutId id="2147483657" r:id="rId6"/>
    <p:sldLayoutId id="2147483650" r:id="rId7"/>
  </p:sldLayoutIdLst>
  <p:txStyles>
    <p:titleStyle>
      <a:lvl1pPr algn="l" defTabSz="914400" rtl="0" eaLnBrk="1" latinLnBrk="0" hangingPunct="1">
        <a:lnSpc>
          <a:spcPct val="90000"/>
        </a:lnSpc>
        <a:spcBef>
          <a:spcPct val="0"/>
        </a:spcBef>
        <a:buNone/>
        <a:defRPr sz="4400" b="1" kern="1200">
          <a:solidFill>
            <a:schemeClr val="accent2">
              <a:lumMod val="50000"/>
            </a:schemeClr>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7.pn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3.wdp"/><Relationship Id="rId2"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 y="1178"/>
            <a:ext cx="12206857" cy="6855645"/>
          </a:xfrm>
          <a:prstGeom prst="rect">
            <a:avLst/>
          </a:prstGeom>
        </p:spPr>
      </p:pic>
      <p:pic>
        <p:nvPicPr>
          <p:cNvPr id="9" name="Picture 2" descr="C:\Users\ccayupil\Desktop\CAROLINA CAYUPIL\Diseño\Escudos\Escudo Armad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75" y="515660"/>
            <a:ext cx="789628" cy="114612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9405150" y="651741"/>
            <a:ext cx="2010487" cy="861774"/>
          </a:xfrm>
          <a:prstGeom prst="rect">
            <a:avLst/>
          </a:prstGeom>
          <a:noFill/>
        </p:spPr>
        <p:txBody>
          <a:bodyPr wrap="none" rtlCol="0">
            <a:spAutoFit/>
          </a:bodyPr>
          <a:lstStyle/>
          <a:p>
            <a:pPr algn="r">
              <a:lnSpc>
                <a:spcPts val="3000"/>
              </a:lnSpc>
            </a:pPr>
            <a:r>
              <a:rPr lang="es-CL" sz="3200" b="1" dirty="0">
                <a:solidFill>
                  <a:srgbClr val="FFFFFF"/>
                </a:solidFill>
                <a:effectLst>
                  <a:outerShdw blurRad="38100" dist="38100" dir="2700000" algn="tl">
                    <a:srgbClr val="000000">
                      <a:alpha val="43137"/>
                    </a:srgbClr>
                  </a:outerShdw>
                </a:effectLst>
              </a:rPr>
              <a:t>ADMISIÓN</a:t>
            </a:r>
          </a:p>
          <a:p>
            <a:pPr algn="r">
              <a:lnSpc>
                <a:spcPts val="3000"/>
              </a:lnSpc>
            </a:pPr>
            <a:r>
              <a:rPr lang="es-CL" sz="4000" b="1" dirty="0">
                <a:solidFill>
                  <a:srgbClr val="FFFFFF"/>
                </a:solidFill>
                <a:effectLst>
                  <a:outerShdw blurRad="38100" dist="38100" dir="2700000" algn="tl">
                    <a:srgbClr val="000000">
                      <a:alpha val="43137"/>
                    </a:srgbClr>
                  </a:outerShdw>
                </a:effectLst>
              </a:rPr>
              <a:t>2025</a:t>
            </a:r>
          </a:p>
        </p:txBody>
      </p:sp>
      <p:sp>
        <p:nvSpPr>
          <p:cNvPr id="6" name="5 CuadroTexto"/>
          <p:cNvSpPr txBox="1"/>
          <p:nvPr/>
        </p:nvSpPr>
        <p:spPr>
          <a:xfrm>
            <a:off x="3350068" y="5193584"/>
            <a:ext cx="5491888" cy="502766"/>
          </a:xfrm>
          <a:prstGeom prst="rect">
            <a:avLst/>
          </a:prstGeom>
          <a:noFill/>
        </p:spPr>
        <p:txBody>
          <a:bodyPr wrap="none" rtlCol="0">
            <a:spAutoFit/>
          </a:bodyPr>
          <a:lstStyle/>
          <a:p>
            <a:pPr algn="ctr">
              <a:lnSpc>
                <a:spcPts val="3000"/>
              </a:lnSpc>
            </a:pPr>
            <a:r>
              <a:rPr lang="es-CL" sz="3600" b="1" dirty="0">
                <a:solidFill>
                  <a:schemeClr val="bg2">
                    <a:lumMod val="50000"/>
                  </a:schemeClr>
                </a:solidFill>
              </a:rPr>
              <a:t>Rumbo a nuevos horizontes</a:t>
            </a:r>
          </a:p>
        </p:txBody>
      </p:sp>
      <p:sp>
        <p:nvSpPr>
          <p:cNvPr id="7" name="6 CuadroTexto"/>
          <p:cNvSpPr txBox="1"/>
          <p:nvPr/>
        </p:nvSpPr>
        <p:spPr>
          <a:xfrm>
            <a:off x="3875562" y="6133864"/>
            <a:ext cx="4440896" cy="489236"/>
          </a:xfrm>
          <a:prstGeom prst="rect">
            <a:avLst/>
          </a:prstGeom>
          <a:noFill/>
        </p:spPr>
        <p:txBody>
          <a:bodyPr wrap="none" rtlCol="0">
            <a:spAutoFit/>
          </a:bodyPr>
          <a:lstStyle/>
          <a:p>
            <a:pPr algn="ctr">
              <a:lnSpc>
                <a:spcPts val="3000"/>
              </a:lnSpc>
            </a:pPr>
            <a:r>
              <a:rPr lang="es-CL" sz="3200" b="1" dirty="0">
                <a:solidFill>
                  <a:srgbClr val="FFFFFF"/>
                </a:solidFill>
                <a:effectLst>
                  <a:outerShdw blurRad="38100" dist="38100" dir="2700000" algn="tl">
                    <a:srgbClr val="000000">
                      <a:alpha val="43137"/>
                    </a:srgbClr>
                  </a:outerShdw>
                </a:effectLst>
              </a:rPr>
              <a:t>www.admisionarmada.cl</a:t>
            </a:r>
            <a:endParaRPr lang="es-CL"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6193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redondeado"/>
          <p:cNvSpPr/>
          <p:nvPr/>
        </p:nvSpPr>
        <p:spPr>
          <a:xfrm>
            <a:off x="1295939" y="1742627"/>
            <a:ext cx="9820080" cy="392637"/>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TextBox 2">
            <a:extLst>
              <a:ext uri="{FF2B5EF4-FFF2-40B4-BE49-F238E27FC236}">
                <a16:creationId xmlns:a16="http://schemas.microsoft.com/office/drawing/2014/main" xmlns="" id="{AC069309-1777-4A41-B22D-A2F4BF6E4BDE}"/>
              </a:ext>
            </a:extLst>
          </p:cNvPr>
          <p:cNvSpPr txBox="1"/>
          <p:nvPr/>
        </p:nvSpPr>
        <p:spPr>
          <a:xfrm>
            <a:off x="1253748" y="1235648"/>
            <a:ext cx="9862271" cy="954107"/>
          </a:xfrm>
          <a:prstGeom prst="rect">
            <a:avLst/>
          </a:prstGeom>
          <a:noFill/>
        </p:spPr>
        <p:txBody>
          <a:bodyPr wrap="square" rtlCol="0">
            <a:spAutoFit/>
          </a:bodyPr>
          <a:lstStyle/>
          <a:p>
            <a:pPr algn="just"/>
            <a:r>
              <a:rPr lang="es-MX" altLang="es-CL" sz="2800" dirty="0">
                <a:solidFill>
                  <a:schemeClr val="bg1"/>
                </a:solidFill>
                <a:ea typeface="Proxima Nova" charset="0"/>
                <a:cs typeface="Arial" panose="020B0604020202020204" pitchFamily="34" charset="0"/>
              </a:rPr>
              <a:t>Los Médicos Navales que realizan su beca de especialidad deben suscribir </a:t>
            </a:r>
            <a:r>
              <a:rPr lang="es-MX" altLang="es-CL" sz="2800" b="1" dirty="0">
                <a:solidFill>
                  <a:schemeClr val="bg1"/>
                </a:solidFill>
                <a:ea typeface="Proxima Nova" charset="0"/>
                <a:cs typeface="Arial" panose="020B0604020202020204" pitchFamily="34" charset="0"/>
              </a:rPr>
              <a:t>dos cauciones </a:t>
            </a:r>
            <a:r>
              <a:rPr lang="es-MX" altLang="es-CL" sz="2800" dirty="0">
                <a:solidFill>
                  <a:schemeClr val="bg1"/>
                </a:solidFill>
                <a:ea typeface="Proxima Nova" charset="0"/>
                <a:cs typeface="Arial" panose="020B0604020202020204" pitchFamily="34" charset="0"/>
              </a:rPr>
              <a:t>del mismo valor</a:t>
            </a:r>
            <a:r>
              <a:rPr lang="es-CL" sz="2400" dirty="0">
                <a:solidFill>
                  <a:schemeClr val="bg1"/>
                </a:solidFill>
                <a:ea typeface="Proxima Nova" charset="0"/>
                <a:cs typeface="Arial" panose="020B0604020202020204" pitchFamily="34" charset="0"/>
              </a:rPr>
              <a:t>:</a:t>
            </a:r>
          </a:p>
        </p:txBody>
      </p:sp>
      <p:pic>
        <p:nvPicPr>
          <p:cNvPr id="12" name="Picture 11">
            <a:extLst>
              <a:ext uri="{FF2B5EF4-FFF2-40B4-BE49-F238E27FC236}">
                <a16:creationId xmlns:a16="http://schemas.microsoft.com/office/drawing/2014/main" xmlns="" id="{729C5393-2978-4FD9-B235-33C721108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9284" y="2192577"/>
            <a:ext cx="4157557" cy="2878978"/>
          </a:xfrm>
          <a:prstGeom prst="rect">
            <a:avLst/>
          </a:prstGeom>
        </p:spPr>
      </p:pic>
      <p:sp>
        <p:nvSpPr>
          <p:cNvPr id="9" name="TextBox 7">
            <a:extLst>
              <a:ext uri="{FF2B5EF4-FFF2-40B4-BE49-F238E27FC236}">
                <a16:creationId xmlns:a16="http://schemas.microsoft.com/office/drawing/2014/main" xmlns="" id="{FF7E1BFB-09B6-4134-B152-367E3CF88E11}"/>
              </a:ext>
            </a:extLst>
          </p:cNvPr>
          <p:cNvSpPr txBox="1"/>
          <p:nvPr/>
        </p:nvSpPr>
        <p:spPr>
          <a:xfrm>
            <a:off x="1242903" y="550956"/>
            <a:ext cx="8501963" cy="830997"/>
          </a:xfrm>
          <a:prstGeom prst="rect">
            <a:avLst/>
          </a:prstGeom>
          <a:noFill/>
        </p:spPr>
        <p:txBody>
          <a:bodyPr wrap="square" rtlCol="0">
            <a:spAutoFit/>
          </a:bodyPr>
          <a:lstStyle/>
          <a:p>
            <a:r>
              <a:rPr lang="es-ES" sz="4800" b="1" dirty="0">
                <a:solidFill>
                  <a:schemeClr val="bg1"/>
                </a:solidFill>
                <a:ea typeface="HighVoltage Rough" charset="0"/>
                <a:cs typeface="Arial" panose="020B0604020202020204" pitchFamily="34" charset="0"/>
              </a:rPr>
              <a:t>BECAS DE ESPECIALIDAD</a:t>
            </a:r>
            <a:endParaRPr lang="es-CL" sz="4800" b="1" dirty="0">
              <a:solidFill>
                <a:schemeClr val="bg1"/>
              </a:solidFill>
              <a:ea typeface="HighVoltage Rough" charset="0"/>
              <a:cs typeface="Arial" panose="020B0604020202020204" pitchFamily="34" charset="0"/>
            </a:endParaRPr>
          </a:p>
        </p:txBody>
      </p:sp>
      <p:pic>
        <p:nvPicPr>
          <p:cNvPr id="6" name="Imagen 5">
            <a:extLst>
              <a:ext uri="{FF2B5EF4-FFF2-40B4-BE49-F238E27FC236}">
                <a16:creationId xmlns:a16="http://schemas.microsoft.com/office/drawing/2014/main" xmlns="" id="{8B05A4FC-986E-4213-BF02-DA64EDEC0581}"/>
              </a:ext>
            </a:extLst>
          </p:cNvPr>
          <p:cNvPicPr>
            <a:picLocks noChangeAspect="1"/>
          </p:cNvPicPr>
          <p:nvPr/>
        </p:nvPicPr>
        <p:blipFill>
          <a:blip r:embed="rId3"/>
          <a:stretch>
            <a:fillRect/>
          </a:stretch>
        </p:blipFill>
        <p:spPr>
          <a:xfrm>
            <a:off x="-843942" y="884279"/>
            <a:ext cx="2139881" cy="213378"/>
          </a:xfrm>
          <a:prstGeom prst="rect">
            <a:avLst/>
          </a:prstGeom>
        </p:spPr>
      </p:pic>
      <p:pic>
        <p:nvPicPr>
          <p:cNvPr id="14" name="Imagen 13">
            <a:extLst>
              <a:ext uri="{FF2B5EF4-FFF2-40B4-BE49-F238E27FC236}">
                <a16:creationId xmlns:a16="http://schemas.microsoft.com/office/drawing/2014/main" xmlns="" id="{BA78E346-6F8A-4670-BA85-FCF2C1951363}"/>
              </a:ext>
            </a:extLst>
          </p:cNvPr>
          <p:cNvPicPr>
            <a:picLocks noChangeAspect="1"/>
          </p:cNvPicPr>
          <p:nvPr/>
        </p:nvPicPr>
        <p:blipFill>
          <a:blip r:embed="rId4"/>
          <a:stretch>
            <a:fillRect/>
          </a:stretch>
        </p:blipFill>
        <p:spPr>
          <a:xfrm>
            <a:off x="1638499" y="2726602"/>
            <a:ext cx="3450635" cy="1103472"/>
          </a:xfrm>
          <a:prstGeom prst="rect">
            <a:avLst/>
          </a:prstGeom>
        </p:spPr>
      </p:pic>
      <p:pic>
        <p:nvPicPr>
          <p:cNvPr id="15" name="Imagen 14">
            <a:extLst>
              <a:ext uri="{FF2B5EF4-FFF2-40B4-BE49-F238E27FC236}">
                <a16:creationId xmlns:a16="http://schemas.microsoft.com/office/drawing/2014/main" xmlns="" id="{50C1ED27-54D0-4205-88EA-2233C5596E8A}"/>
              </a:ext>
            </a:extLst>
          </p:cNvPr>
          <p:cNvPicPr>
            <a:picLocks noChangeAspect="1"/>
          </p:cNvPicPr>
          <p:nvPr/>
        </p:nvPicPr>
        <p:blipFill>
          <a:blip r:embed="rId5"/>
          <a:stretch>
            <a:fillRect/>
          </a:stretch>
        </p:blipFill>
        <p:spPr>
          <a:xfrm>
            <a:off x="7202017" y="2730995"/>
            <a:ext cx="3450635" cy="1109568"/>
          </a:xfrm>
          <a:prstGeom prst="rect">
            <a:avLst/>
          </a:prstGeom>
        </p:spPr>
      </p:pic>
      <p:pic>
        <p:nvPicPr>
          <p:cNvPr id="18" name="Imagen 17">
            <a:extLst>
              <a:ext uri="{FF2B5EF4-FFF2-40B4-BE49-F238E27FC236}">
                <a16:creationId xmlns:a16="http://schemas.microsoft.com/office/drawing/2014/main" xmlns="" id="{6BD070BD-15A4-44CB-9166-F8BC9BD79E45}"/>
              </a:ext>
            </a:extLst>
          </p:cNvPr>
          <p:cNvPicPr>
            <a:picLocks noChangeAspect="1"/>
          </p:cNvPicPr>
          <p:nvPr/>
        </p:nvPicPr>
        <p:blipFill>
          <a:blip r:embed="rId6"/>
          <a:stretch>
            <a:fillRect/>
          </a:stretch>
        </p:blipFill>
        <p:spPr>
          <a:xfrm>
            <a:off x="2770344" y="4283004"/>
            <a:ext cx="6651312" cy="2280102"/>
          </a:xfrm>
          <a:prstGeom prst="rect">
            <a:avLst/>
          </a:prstGeom>
        </p:spPr>
      </p:pic>
      <p:sp>
        <p:nvSpPr>
          <p:cNvPr id="19" name="CuadroTexto 18">
            <a:extLst>
              <a:ext uri="{FF2B5EF4-FFF2-40B4-BE49-F238E27FC236}">
                <a16:creationId xmlns:a16="http://schemas.microsoft.com/office/drawing/2014/main" xmlns="" id="{6D23FCC7-8A5F-4828-AF50-136ED8F1FAD3}"/>
              </a:ext>
            </a:extLst>
          </p:cNvPr>
          <p:cNvSpPr txBox="1"/>
          <p:nvPr/>
        </p:nvSpPr>
        <p:spPr>
          <a:xfrm>
            <a:off x="2974553" y="3899970"/>
            <a:ext cx="6334698" cy="338554"/>
          </a:xfrm>
          <a:prstGeom prst="rect">
            <a:avLst/>
          </a:prstGeom>
          <a:noFill/>
        </p:spPr>
        <p:txBody>
          <a:bodyPr wrap="square" rtlCol="0">
            <a:spAutoFit/>
          </a:bodyPr>
          <a:lstStyle/>
          <a:p>
            <a:r>
              <a:rPr lang="es-MX" sz="1600" b="1" dirty="0"/>
              <a:t>La fórmula de cálculo del monto de la caución en U.T.M., es la siguiente:</a:t>
            </a:r>
            <a:endParaRPr lang="es-CL" sz="1600" b="1" dirty="0"/>
          </a:p>
        </p:txBody>
      </p:sp>
    </p:spTree>
    <p:extLst>
      <p:ext uri="{BB962C8B-B14F-4D97-AF65-F5344CB8AC3E}">
        <p14:creationId xmlns:p14="http://schemas.microsoft.com/office/powerpoint/2010/main" val="2144496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3 Rectángulo redondeado"/>
          <p:cNvSpPr/>
          <p:nvPr/>
        </p:nvSpPr>
        <p:spPr>
          <a:xfrm>
            <a:off x="2180764" y="5425329"/>
            <a:ext cx="4533219" cy="923330"/>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29 Rectángulo redondeado"/>
          <p:cNvSpPr/>
          <p:nvPr/>
        </p:nvSpPr>
        <p:spPr>
          <a:xfrm>
            <a:off x="2203591" y="4540526"/>
            <a:ext cx="3224990" cy="304002"/>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28 Rectángulo redondeado"/>
          <p:cNvSpPr/>
          <p:nvPr/>
        </p:nvSpPr>
        <p:spPr>
          <a:xfrm>
            <a:off x="2187646" y="3456891"/>
            <a:ext cx="3224990" cy="304002"/>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27 Rectángulo redondeado"/>
          <p:cNvSpPr/>
          <p:nvPr/>
        </p:nvSpPr>
        <p:spPr>
          <a:xfrm>
            <a:off x="2175148" y="1710265"/>
            <a:ext cx="7594942" cy="369968"/>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extBox 6">
            <a:extLst>
              <a:ext uri="{FF2B5EF4-FFF2-40B4-BE49-F238E27FC236}">
                <a16:creationId xmlns:a16="http://schemas.microsoft.com/office/drawing/2014/main" xmlns="" id="{EEA7725E-5F69-4CCC-9EFB-40A2A94A636E}"/>
              </a:ext>
            </a:extLst>
          </p:cNvPr>
          <p:cNvSpPr txBox="1"/>
          <p:nvPr/>
        </p:nvSpPr>
        <p:spPr>
          <a:xfrm>
            <a:off x="1963561" y="1208453"/>
            <a:ext cx="8031079" cy="954107"/>
          </a:xfrm>
          <a:prstGeom prst="rect">
            <a:avLst/>
          </a:prstGeom>
          <a:noFill/>
        </p:spPr>
        <p:txBody>
          <a:bodyPr wrap="square" rtlCol="0">
            <a:spAutoFit/>
          </a:bodyPr>
          <a:lstStyle>
            <a:defPPr>
              <a:defRPr lang="es-CL"/>
            </a:defPPr>
            <a:lvl1pPr>
              <a:defRPr sz="2400" b="1">
                <a:solidFill>
                  <a:schemeClr val="bg1"/>
                </a:solidFill>
                <a:latin typeface="Arial Narrow" panose="020B0606020202030204" pitchFamily="34" charset="0"/>
                <a:ea typeface="Proxima Nova" charset="0"/>
                <a:cs typeface="Proxima Nova" charset="0"/>
              </a:defRPr>
            </a:lvl1pPr>
          </a:lstStyle>
          <a:p>
            <a:pPr algn="just"/>
            <a:r>
              <a:rPr lang="es-CL" altLang="es-CL" sz="2800" b="0" dirty="0">
                <a:latin typeface="+mn-lt"/>
                <a:cs typeface="Arial" panose="020B0604020202020204" pitchFamily="34" charset="0"/>
              </a:rPr>
              <a:t>Al  realizar una especialidad </a:t>
            </a:r>
            <a:r>
              <a:rPr lang="es-ES" altLang="es-CL" sz="2800" b="0" dirty="0">
                <a:latin typeface="+mn-lt"/>
                <a:cs typeface="Arial" panose="020B0604020202020204" pitchFamily="34" charset="0"/>
              </a:rPr>
              <a:t>médica como Oficiales </a:t>
            </a:r>
            <a:r>
              <a:rPr lang="es-ES" sz="2800" b="0" dirty="0">
                <a:latin typeface="+mn-lt"/>
                <a:cs typeface="Arial" panose="020B0604020202020204" pitchFamily="34" charset="0"/>
              </a:rPr>
              <a:t>de los Servicios del Escalafón de Sanidad obtiene:</a:t>
            </a:r>
            <a:endParaRPr lang="es-CL" sz="2800" b="0" dirty="0">
              <a:latin typeface="+mn-lt"/>
              <a:cs typeface="Arial" panose="020B0604020202020204" pitchFamily="34" charset="0"/>
            </a:endParaRPr>
          </a:p>
        </p:txBody>
      </p:sp>
      <p:sp>
        <p:nvSpPr>
          <p:cNvPr id="9" name="TextBox 8">
            <a:extLst>
              <a:ext uri="{FF2B5EF4-FFF2-40B4-BE49-F238E27FC236}">
                <a16:creationId xmlns:a16="http://schemas.microsoft.com/office/drawing/2014/main" xmlns="" id="{50021F88-C811-488B-99A0-F097C0F0997C}"/>
              </a:ext>
            </a:extLst>
          </p:cNvPr>
          <p:cNvSpPr txBox="1"/>
          <p:nvPr/>
        </p:nvSpPr>
        <p:spPr>
          <a:xfrm>
            <a:off x="2175148" y="2870614"/>
            <a:ext cx="3394952" cy="923330"/>
          </a:xfrm>
          <a:prstGeom prst="rect">
            <a:avLst/>
          </a:prstGeom>
          <a:noFill/>
        </p:spPr>
        <p:txBody>
          <a:bodyPr wrap="square" rtlCol="0">
            <a:spAutoFit/>
          </a:bodyPr>
          <a:lstStyle/>
          <a:p>
            <a:r>
              <a:rPr lang="es-CL" b="1" dirty="0">
                <a:ea typeface="Proxima Nova" charset="0"/>
                <a:cs typeface="Arial" pitchFamily="34" charset="0"/>
              </a:rPr>
              <a:t>100% </a:t>
            </a:r>
          </a:p>
          <a:p>
            <a:r>
              <a:rPr lang="es-CL" b="1" dirty="0">
                <a:ea typeface="Proxima Nova" charset="0"/>
                <a:cs typeface="Arial" pitchFamily="34" charset="0"/>
              </a:rPr>
              <a:t>FINANCIAMIENTO</a:t>
            </a:r>
          </a:p>
          <a:p>
            <a:r>
              <a:rPr lang="es-ES" dirty="0">
                <a:solidFill>
                  <a:schemeClr val="bg1"/>
                </a:solidFill>
                <a:cs typeface="Arial" pitchFamily="34" charset="0"/>
              </a:rPr>
              <a:t>Por parte de la institución</a:t>
            </a:r>
          </a:p>
        </p:txBody>
      </p:sp>
      <p:sp>
        <p:nvSpPr>
          <p:cNvPr id="11" name="TextBox 10">
            <a:extLst>
              <a:ext uri="{FF2B5EF4-FFF2-40B4-BE49-F238E27FC236}">
                <a16:creationId xmlns:a16="http://schemas.microsoft.com/office/drawing/2014/main" xmlns="" id="{CFBE7559-C284-4BC2-96AB-8DB4F0D48DB8}"/>
              </a:ext>
            </a:extLst>
          </p:cNvPr>
          <p:cNvSpPr txBox="1"/>
          <p:nvPr/>
        </p:nvSpPr>
        <p:spPr>
          <a:xfrm>
            <a:off x="2167514" y="3921992"/>
            <a:ext cx="3629645" cy="923330"/>
          </a:xfrm>
          <a:prstGeom prst="rect">
            <a:avLst/>
          </a:prstGeom>
          <a:noFill/>
        </p:spPr>
        <p:txBody>
          <a:bodyPr wrap="square" rtlCol="0">
            <a:spAutoFit/>
          </a:bodyPr>
          <a:lstStyle/>
          <a:p>
            <a:r>
              <a:rPr lang="es-CL" b="1" dirty="0">
                <a:ea typeface="Proxima Nova" charset="0"/>
                <a:cs typeface="Arial" pitchFamily="34" charset="0"/>
              </a:rPr>
              <a:t>100%</a:t>
            </a:r>
          </a:p>
          <a:p>
            <a:r>
              <a:rPr lang="es-CL" b="1" dirty="0">
                <a:ea typeface="Proxima Nova" charset="0"/>
                <a:cs typeface="Arial" pitchFamily="34" charset="0"/>
              </a:rPr>
              <a:t>DEDICACIÓN </a:t>
            </a:r>
            <a:r>
              <a:rPr lang="es-ES" b="1" dirty="0">
                <a:ea typeface="Proxima Nova" charset="0"/>
                <a:cs typeface="Arial" pitchFamily="34" charset="0"/>
              </a:rPr>
              <a:t>E</a:t>
            </a:r>
            <a:r>
              <a:rPr lang="es-CL" b="1" dirty="0">
                <a:ea typeface="Proxima Nova" charset="0"/>
                <a:cs typeface="Arial" pitchFamily="34" charset="0"/>
              </a:rPr>
              <a:t>XCLUSIVA</a:t>
            </a:r>
          </a:p>
          <a:p>
            <a:r>
              <a:rPr lang="es-ES" dirty="0">
                <a:solidFill>
                  <a:schemeClr val="bg1"/>
                </a:solidFill>
                <a:cs typeface="Arial" pitchFamily="34" charset="0"/>
              </a:rPr>
              <a:t>Durante el periodo de beca</a:t>
            </a:r>
          </a:p>
        </p:txBody>
      </p:sp>
      <p:sp>
        <p:nvSpPr>
          <p:cNvPr id="19" name="TextBox 7">
            <a:extLst>
              <a:ext uri="{FF2B5EF4-FFF2-40B4-BE49-F238E27FC236}">
                <a16:creationId xmlns:a16="http://schemas.microsoft.com/office/drawing/2014/main" xmlns="" id="{FF7E1BFB-09B6-4134-B152-367E3CF88E11}"/>
              </a:ext>
            </a:extLst>
          </p:cNvPr>
          <p:cNvSpPr txBox="1"/>
          <p:nvPr/>
        </p:nvSpPr>
        <p:spPr>
          <a:xfrm>
            <a:off x="1942246" y="458192"/>
            <a:ext cx="6794130" cy="830997"/>
          </a:xfrm>
          <a:prstGeom prst="rect">
            <a:avLst/>
          </a:prstGeom>
          <a:noFill/>
        </p:spPr>
        <p:txBody>
          <a:bodyPr wrap="square" rtlCol="0">
            <a:spAutoFit/>
          </a:bodyPr>
          <a:lstStyle>
            <a:defPPr>
              <a:defRPr lang="es-CL"/>
            </a:defPPr>
            <a:lvl1pPr algn="ctr">
              <a:defRPr sz="6000" b="1">
                <a:solidFill>
                  <a:srgbClr val="FFC000"/>
                </a:solidFill>
                <a:latin typeface="Arial Narrow" panose="020B0606020202030204" pitchFamily="34" charset="0"/>
                <a:ea typeface="HighVoltage Rough" charset="0"/>
                <a:cs typeface="HighVoltage Rough" charset="0"/>
              </a:defRPr>
            </a:lvl1pPr>
          </a:lstStyle>
          <a:p>
            <a:pPr algn="l"/>
            <a:r>
              <a:rPr lang="es-ES" sz="4800" dirty="0">
                <a:solidFill>
                  <a:schemeClr val="bg1"/>
                </a:solidFill>
                <a:latin typeface="+mn-lt"/>
                <a:cs typeface="Arial" panose="020B0604020202020204" pitchFamily="34" charset="0"/>
              </a:rPr>
              <a:t>BECAS DE ESPECIALIDAD</a:t>
            </a:r>
            <a:endParaRPr lang="es-CL" sz="4800" dirty="0">
              <a:solidFill>
                <a:schemeClr val="bg1"/>
              </a:solidFill>
              <a:latin typeface="+mn-lt"/>
              <a:cs typeface="Arial" panose="020B0604020202020204" pitchFamily="34" charset="0"/>
            </a:endParaRPr>
          </a:p>
        </p:txBody>
      </p:sp>
      <p:sp>
        <p:nvSpPr>
          <p:cNvPr id="2" name="1 Retraso"/>
          <p:cNvSpPr/>
          <p:nvPr/>
        </p:nvSpPr>
        <p:spPr>
          <a:xfrm rot="16200000">
            <a:off x="7015467" y="2582556"/>
            <a:ext cx="3928056" cy="3928056"/>
          </a:xfrm>
          <a:prstGeom prst="flowChartDelay">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TextBox 14">
            <a:extLst>
              <a:ext uri="{FF2B5EF4-FFF2-40B4-BE49-F238E27FC236}">
                <a16:creationId xmlns:a16="http://schemas.microsoft.com/office/drawing/2014/main" xmlns="" id="{ECFAC41A-5965-4D5E-BA6E-7BBABB2E9C94}"/>
              </a:ext>
            </a:extLst>
          </p:cNvPr>
          <p:cNvSpPr txBox="1"/>
          <p:nvPr/>
        </p:nvSpPr>
        <p:spPr>
          <a:xfrm>
            <a:off x="6937668" y="3621577"/>
            <a:ext cx="4182007" cy="553998"/>
          </a:xfrm>
          <a:prstGeom prst="rect">
            <a:avLst/>
          </a:prstGeom>
          <a:noFill/>
        </p:spPr>
        <p:txBody>
          <a:bodyPr wrap="square" rtlCol="0">
            <a:spAutoFit/>
          </a:bodyPr>
          <a:lstStyle/>
          <a:p>
            <a:pPr algn="ctr"/>
            <a:r>
              <a:rPr lang="es-CL" sz="1600" b="1" dirty="0">
                <a:solidFill>
                  <a:srgbClr val="002060"/>
                </a:solidFill>
                <a:ea typeface="Proxima Nova" charset="0"/>
                <a:cs typeface="Arial" pitchFamily="34" charset="0"/>
              </a:rPr>
              <a:t>MANTIENE EL SUELDO</a:t>
            </a:r>
          </a:p>
          <a:p>
            <a:pPr algn="ctr"/>
            <a:r>
              <a:rPr lang="es-ES" sz="1400" dirty="0">
                <a:solidFill>
                  <a:srgbClr val="002060"/>
                </a:solidFill>
                <a:cs typeface="Arial" pitchFamily="34" charset="0"/>
              </a:rPr>
              <a:t>de Oficial durante período de estudio de la beca</a:t>
            </a:r>
          </a:p>
        </p:txBody>
      </p:sp>
      <p:sp>
        <p:nvSpPr>
          <p:cNvPr id="17" name="TextBox 16">
            <a:extLst>
              <a:ext uri="{FF2B5EF4-FFF2-40B4-BE49-F238E27FC236}">
                <a16:creationId xmlns:a16="http://schemas.microsoft.com/office/drawing/2014/main" xmlns="" id="{EC0BB27A-604B-49EA-A85A-C36324E85F2D}"/>
              </a:ext>
            </a:extLst>
          </p:cNvPr>
          <p:cNvSpPr txBox="1"/>
          <p:nvPr/>
        </p:nvSpPr>
        <p:spPr>
          <a:xfrm>
            <a:off x="7289442" y="4785283"/>
            <a:ext cx="3400023" cy="523220"/>
          </a:xfrm>
          <a:prstGeom prst="rect">
            <a:avLst/>
          </a:prstGeom>
          <a:noFill/>
        </p:spPr>
        <p:txBody>
          <a:bodyPr wrap="square" rtlCol="0">
            <a:spAutoFit/>
          </a:bodyPr>
          <a:lstStyle/>
          <a:p>
            <a:pPr algn="ctr"/>
            <a:r>
              <a:rPr lang="es-CL" sz="1400" b="1" dirty="0">
                <a:solidFill>
                  <a:srgbClr val="002060"/>
                </a:solidFill>
                <a:ea typeface="Proxima Nova" charset="0"/>
                <a:cs typeface="Arial" pitchFamily="34" charset="0"/>
              </a:rPr>
              <a:t>LAS BECAS SE REALIZARÁN EN UNIVERSIDADES CON CONVENIO</a:t>
            </a:r>
            <a:endParaRPr lang="es-ES" sz="1200" dirty="0">
              <a:solidFill>
                <a:srgbClr val="002060"/>
              </a:solidFill>
              <a:cs typeface="Arial" pitchFamily="34" charset="0"/>
            </a:endParaRPr>
          </a:p>
        </p:txBody>
      </p:sp>
      <p:grpSp>
        <p:nvGrpSpPr>
          <p:cNvPr id="3" name="Grupo 2">
            <a:extLst>
              <a:ext uri="{FF2B5EF4-FFF2-40B4-BE49-F238E27FC236}">
                <a16:creationId xmlns:a16="http://schemas.microsoft.com/office/drawing/2014/main" xmlns="" id="{05AD1D0F-C178-463B-B16E-EB210AD1EFB5}"/>
              </a:ext>
            </a:extLst>
          </p:cNvPr>
          <p:cNvGrpSpPr/>
          <p:nvPr/>
        </p:nvGrpSpPr>
        <p:grpSpPr>
          <a:xfrm>
            <a:off x="-517794" y="1298743"/>
            <a:ext cx="2139160" cy="212302"/>
            <a:chOff x="-1" y="813024"/>
            <a:chExt cx="2139160" cy="212302"/>
          </a:xfrm>
        </p:grpSpPr>
        <p:cxnSp>
          <p:nvCxnSpPr>
            <p:cNvPr id="20" name="19 Conector recto"/>
            <p:cNvCxnSpPr/>
            <p:nvPr/>
          </p:nvCxnSpPr>
          <p:spPr>
            <a:xfrm>
              <a:off x="-1" y="911804"/>
              <a:ext cx="20787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1926857" y="813024"/>
              <a:ext cx="212302" cy="21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grpSp>
      <p:sp>
        <p:nvSpPr>
          <p:cNvPr id="23" name="TextBox 16">
            <a:extLst>
              <a:ext uri="{FF2B5EF4-FFF2-40B4-BE49-F238E27FC236}">
                <a16:creationId xmlns:a16="http://schemas.microsoft.com/office/drawing/2014/main" xmlns="" id="{EC0BB27A-604B-49EA-A85A-C36324E85F2D}"/>
              </a:ext>
            </a:extLst>
          </p:cNvPr>
          <p:cNvSpPr txBox="1"/>
          <p:nvPr/>
        </p:nvSpPr>
        <p:spPr>
          <a:xfrm>
            <a:off x="7279484" y="5308969"/>
            <a:ext cx="3400023" cy="830997"/>
          </a:xfrm>
          <a:prstGeom prst="rect">
            <a:avLst/>
          </a:prstGeom>
          <a:noFill/>
        </p:spPr>
        <p:txBody>
          <a:bodyPr wrap="square" rtlCol="0">
            <a:spAutoFit/>
          </a:bodyPr>
          <a:lstStyle/>
          <a:p>
            <a:pPr algn="just"/>
            <a:r>
              <a:rPr lang="es-ES" sz="1200" dirty="0">
                <a:solidFill>
                  <a:srgbClr val="002060"/>
                </a:solidFill>
                <a:cs typeface="Arial" pitchFamily="34" charset="0"/>
              </a:rPr>
              <a:t>El año 2024 la Institución mantiene convenios con las  Universidades de: Valparaíso, Pontificia Universidad Católica de Chile, de Los Andes y del Desarrollo.</a:t>
            </a:r>
          </a:p>
        </p:txBody>
      </p:sp>
      <p:sp>
        <p:nvSpPr>
          <p:cNvPr id="21" name="TextBox 12">
            <a:extLst>
              <a:ext uri="{FF2B5EF4-FFF2-40B4-BE49-F238E27FC236}">
                <a16:creationId xmlns:a16="http://schemas.microsoft.com/office/drawing/2014/main" xmlns="" id="{9AA377B8-9578-4155-AC1F-7F724D29D405}"/>
              </a:ext>
            </a:extLst>
          </p:cNvPr>
          <p:cNvSpPr txBox="1"/>
          <p:nvPr/>
        </p:nvSpPr>
        <p:spPr>
          <a:xfrm>
            <a:off x="2221260" y="5147735"/>
            <a:ext cx="4134033" cy="1200329"/>
          </a:xfrm>
          <a:prstGeom prst="rect">
            <a:avLst/>
          </a:prstGeom>
          <a:noFill/>
        </p:spPr>
        <p:txBody>
          <a:bodyPr wrap="square" rtlCol="0">
            <a:spAutoFit/>
          </a:bodyPr>
          <a:lstStyle/>
          <a:p>
            <a:r>
              <a:rPr lang="es-ES" b="1" dirty="0">
                <a:ea typeface="Proxima Nova" charset="0"/>
                <a:cs typeface="Arial" pitchFamily="34" charset="0"/>
              </a:rPr>
              <a:t>INICIO DE BECA</a:t>
            </a:r>
            <a:endParaRPr lang="es-CL" b="1" dirty="0">
              <a:ea typeface="Proxima Nova" charset="0"/>
              <a:cs typeface="Arial" pitchFamily="34" charset="0"/>
            </a:endParaRPr>
          </a:p>
          <a:p>
            <a:r>
              <a:rPr lang="es-ES" dirty="0">
                <a:solidFill>
                  <a:schemeClr val="bg1"/>
                </a:solidFill>
                <a:cs typeface="Arial" pitchFamily="34" charset="0"/>
              </a:rPr>
              <a:t>A contar del 4º año de Teniente 1° SN.</a:t>
            </a:r>
          </a:p>
          <a:p>
            <a:pPr algn="just"/>
            <a:r>
              <a:rPr lang="es-ES" dirty="0">
                <a:solidFill>
                  <a:schemeClr val="bg1"/>
                </a:solidFill>
                <a:cs typeface="Arial" pitchFamily="34" charset="0"/>
              </a:rPr>
              <a:t>Por ejemplo:  quienes ingresan el 2025 podrían iniciar la beca el 2029.</a:t>
            </a:r>
          </a:p>
        </p:txBody>
      </p:sp>
    </p:spTree>
    <p:extLst>
      <p:ext uri="{BB962C8B-B14F-4D97-AF65-F5344CB8AC3E}">
        <p14:creationId xmlns:p14="http://schemas.microsoft.com/office/powerpoint/2010/main" val="3953281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B6BD7D-1FA1-4180-AF5A-9583621F05D6}"/>
              </a:ext>
            </a:extLst>
          </p:cNvPr>
          <p:cNvSpPr txBox="1"/>
          <p:nvPr/>
        </p:nvSpPr>
        <p:spPr>
          <a:xfrm>
            <a:off x="1617961" y="1785721"/>
            <a:ext cx="9528838" cy="4031873"/>
          </a:xfrm>
          <a:prstGeom prst="rect">
            <a:avLst/>
          </a:prstGeom>
          <a:noFill/>
        </p:spPr>
        <p:txBody>
          <a:bodyPr wrap="square" rtlCol="0">
            <a:spAutoFit/>
          </a:bodyPr>
          <a:lstStyle/>
          <a:p>
            <a:pPr algn="just"/>
            <a:r>
              <a:rPr lang="es-CL" sz="1600" b="1" dirty="0">
                <a:ea typeface="Proxima Nova" charset="0"/>
                <a:cs typeface="Arial" panose="020B0604020202020204" pitchFamily="34" charset="0"/>
              </a:rPr>
              <a:t>Ser chileno</a:t>
            </a:r>
            <a:r>
              <a:rPr lang="es-CL" sz="1600" dirty="0">
                <a:ea typeface="Proxima Nova" charset="0"/>
                <a:cs typeface="Arial" panose="020B0604020202020204" pitchFamily="34" charset="0"/>
              </a:rPr>
              <a:t>, de acuerdo a los números 1, 2 </a:t>
            </a:r>
            <a:r>
              <a:rPr lang="es-CL" sz="1600" dirty="0" err="1">
                <a:ea typeface="Proxima Nova" charset="0"/>
                <a:cs typeface="Arial" panose="020B0604020202020204" pitchFamily="34" charset="0"/>
              </a:rPr>
              <a:t>ó</a:t>
            </a:r>
            <a:r>
              <a:rPr lang="es-CL" sz="1600" dirty="0">
                <a:ea typeface="Proxima Nova" charset="0"/>
                <a:cs typeface="Arial" panose="020B0604020202020204" pitchFamily="34" charset="0"/>
              </a:rPr>
              <a:t> 3 del artículo 10° de la Constitución Política de la República de Chile.</a:t>
            </a:r>
          </a:p>
          <a:p>
            <a:pPr algn="just"/>
            <a:endParaRPr lang="es-CL" sz="1600" dirty="0">
              <a:ea typeface="Proxima Nova" charset="0"/>
              <a:cs typeface="Arial" panose="020B0604020202020204" pitchFamily="34" charset="0"/>
            </a:endParaRPr>
          </a:p>
          <a:p>
            <a:pPr algn="just"/>
            <a:r>
              <a:rPr lang="es-CL" sz="1600" b="1" dirty="0">
                <a:ea typeface="Proxima Nova" charset="0"/>
                <a:cs typeface="Arial" panose="020B0604020202020204" pitchFamily="34" charset="0"/>
              </a:rPr>
              <a:t>Ser ciudadano</a:t>
            </a:r>
            <a:r>
              <a:rPr lang="es-CL" sz="1600" dirty="0">
                <a:ea typeface="Proxima Nova" charset="0"/>
                <a:cs typeface="Arial" panose="020B0604020202020204" pitchFamily="34" charset="0"/>
              </a:rPr>
              <a:t>, de acuerdo al artículo 13° de la Constitución Política de la República de Chile.</a:t>
            </a:r>
          </a:p>
          <a:p>
            <a:pPr algn="just"/>
            <a:endParaRPr lang="es-CL" sz="1600" dirty="0">
              <a:ea typeface="Proxima Nova" charset="0"/>
              <a:cs typeface="Arial" panose="020B0604020202020204" pitchFamily="34" charset="0"/>
            </a:endParaRPr>
          </a:p>
          <a:p>
            <a:pPr algn="just"/>
            <a:r>
              <a:rPr lang="es-CL" sz="1600" b="1" dirty="0">
                <a:ea typeface="Proxima Nova" charset="0"/>
                <a:cs typeface="Arial" panose="020B0604020202020204" pitchFamily="34" charset="0"/>
              </a:rPr>
              <a:t>Cumplir con la Ley de Reclutamiento y Movilización</a:t>
            </a:r>
            <a:r>
              <a:rPr lang="es-CL" sz="1600" dirty="0">
                <a:ea typeface="Proxima Nova" charset="0"/>
                <a:cs typeface="Arial" panose="020B0604020202020204" pitchFamily="34" charset="0"/>
              </a:rPr>
              <a:t>. En caso de cumplimiento efectivo del Servicio Militar, haber sido licenciado con valer militar y buena conducta (solo postulantes masculinos).</a:t>
            </a:r>
          </a:p>
          <a:p>
            <a:pPr algn="just"/>
            <a:endParaRPr lang="es-CL" sz="1600" dirty="0">
              <a:ea typeface="Proxima Nova" charset="0"/>
              <a:cs typeface="Arial" panose="020B0604020202020204" pitchFamily="34" charset="0"/>
            </a:endParaRPr>
          </a:p>
          <a:p>
            <a:pPr algn="just"/>
            <a:r>
              <a:rPr lang="es-CL" sz="1600" b="1" dirty="0">
                <a:ea typeface="Proxima Nova" charset="0"/>
                <a:cs typeface="Arial" panose="020B0604020202020204" pitchFamily="34" charset="0"/>
              </a:rPr>
              <a:t>Salud, condición física y psicológica </a:t>
            </a:r>
            <a:r>
              <a:rPr lang="es-CL" sz="1600" dirty="0">
                <a:ea typeface="Proxima Nova" charset="0"/>
                <a:cs typeface="Arial" panose="020B0604020202020204" pitchFamily="34" charset="0"/>
              </a:rPr>
              <a:t>compatibles con las exigencias de la vida militar, de acuerdo a la reglamentación institucional vigente.</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Estar en posesión del </a:t>
            </a:r>
            <a:r>
              <a:rPr lang="es-CL" sz="1600" b="1" dirty="0">
                <a:ea typeface="Proxima Nova" charset="0"/>
                <a:cs typeface="Arial" panose="020B0604020202020204" pitchFamily="34" charset="0"/>
              </a:rPr>
              <a:t>título profesional de Médico Cirujano</a:t>
            </a:r>
            <a:r>
              <a:rPr lang="es-CL" sz="1600" dirty="0">
                <a:ea typeface="Proxima Nova" charset="0"/>
                <a:cs typeface="Arial" panose="020B0604020202020204" pitchFamily="34" charset="0"/>
              </a:rPr>
              <a:t>. </a:t>
            </a:r>
            <a:r>
              <a:rPr lang="es-CL" sz="1600" dirty="0">
                <a:cs typeface="Arial" panose="020B0604020202020204" pitchFamily="34" charset="0"/>
              </a:rPr>
              <a:t>Título profesional obtenido en el extranjero debe estar revalidado o reconocido en Chile.</a:t>
            </a:r>
            <a:endParaRPr lang="es-CL" sz="1600" dirty="0">
              <a:ea typeface="Proxima Nova" charset="0"/>
              <a:cs typeface="Arial" panose="020B0604020202020204" pitchFamily="34" charset="0"/>
            </a:endParaRPr>
          </a:p>
          <a:p>
            <a:pPr algn="just"/>
            <a:endParaRPr lang="es-CL" sz="1600" dirty="0">
              <a:ea typeface="Proxima Nova" charset="0"/>
              <a:cs typeface="Arial" panose="020B0604020202020204" pitchFamily="34" charset="0"/>
            </a:endParaRPr>
          </a:p>
          <a:p>
            <a:pPr algn="just"/>
            <a:r>
              <a:rPr lang="es-CL" sz="1600" b="1" dirty="0">
                <a:ea typeface="Proxima Nova" charset="0"/>
                <a:cs typeface="Arial" panose="020B0604020202020204" pitchFamily="34" charset="0"/>
              </a:rPr>
              <a:t>No haber cesado en un cargo público</a:t>
            </a:r>
            <a:r>
              <a:rPr lang="es-CL" sz="1600" dirty="0">
                <a:ea typeface="Proxima Nova" charset="0"/>
                <a:cs typeface="Arial" panose="020B0604020202020204" pitchFamily="34" charset="0"/>
              </a:rPr>
              <a:t> como consecuencia de haber obtenido una calificación deficiente o por medida disciplinaria, a menos que hayan transcurrido más de 5 años desde la cesación de funciones.</a:t>
            </a:r>
          </a:p>
          <a:p>
            <a:pPr algn="just"/>
            <a:endParaRPr lang="es-CL" sz="1600" dirty="0">
              <a:solidFill>
                <a:schemeClr val="bg1"/>
              </a:solidFill>
              <a:ea typeface="Proxima Nova" charset="0"/>
              <a:cs typeface="Arial" panose="020B0604020202020204" pitchFamily="34" charset="0"/>
            </a:endParaRPr>
          </a:p>
        </p:txBody>
      </p:sp>
      <p:sp>
        <p:nvSpPr>
          <p:cNvPr id="10" name="TextBox 7">
            <a:extLst>
              <a:ext uri="{FF2B5EF4-FFF2-40B4-BE49-F238E27FC236}">
                <a16:creationId xmlns:a16="http://schemas.microsoft.com/office/drawing/2014/main" xmlns="" id="{FF7E1BFB-09B6-4134-B152-367E3CF88E11}"/>
              </a:ext>
            </a:extLst>
          </p:cNvPr>
          <p:cNvSpPr txBox="1"/>
          <p:nvPr/>
        </p:nvSpPr>
        <p:spPr>
          <a:xfrm>
            <a:off x="1450718" y="800461"/>
            <a:ext cx="10017837" cy="830997"/>
          </a:xfrm>
          <a:prstGeom prst="rect">
            <a:avLst/>
          </a:prstGeom>
          <a:noFill/>
        </p:spPr>
        <p:txBody>
          <a:bodyPr wrap="square" rtlCol="0">
            <a:spAutoFit/>
          </a:bodyPr>
          <a:lstStyle>
            <a:defPPr>
              <a:defRPr lang="es-CL"/>
            </a:defPPr>
            <a:lvl1pPr algn="ctr">
              <a:defRPr sz="4400" b="1">
                <a:solidFill>
                  <a:srgbClr val="FFC000"/>
                </a:solidFill>
                <a:latin typeface="Arial Narrow" panose="020B0606020202030204" pitchFamily="34" charset="0"/>
                <a:ea typeface="HighVoltage Rough" charset="0"/>
                <a:cs typeface="HighVoltage Rough" charset="0"/>
              </a:defRPr>
            </a:lvl1pPr>
          </a:lstStyle>
          <a:p>
            <a:r>
              <a:rPr lang="es-ES" sz="4800" dirty="0">
                <a:solidFill>
                  <a:schemeClr val="accent2">
                    <a:lumMod val="75000"/>
                  </a:schemeClr>
                </a:solidFill>
                <a:latin typeface="+mn-lt"/>
                <a:cs typeface="Arial" panose="020B0604020202020204" pitchFamily="34" charset="0"/>
              </a:rPr>
              <a:t>REQUISITOS DE POSTULACIÓN</a:t>
            </a:r>
            <a:endParaRPr lang="es-CL" sz="4800" dirty="0">
              <a:solidFill>
                <a:schemeClr val="accent2">
                  <a:lumMod val="75000"/>
                </a:schemeClr>
              </a:solidFill>
              <a:latin typeface="+mn-lt"/>
              <a:cs typeface="Arial" panose="020B0604020202020204" pitchFamily="34" charset="0"/>
            </a:endParaRPr>
          </a:p>
        </p:txBody>
      </p:sp>
      <p:sp>
        <p:nvSpPr>
          <p:cNvPr id="22" name="21 Estrella de 5 puntas"/>
          <p:cNvSpPr/>
          <p:nvPr/>
        </p:nvSpPr>
        <p:spPr>
          <a:xfrm>
            <a:off x="1188421" y="1802475"/>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Estrella de 5 puntas"/>
          <p:cNvSpPr/>
          <p:nvPr/>
        </p:nvSpPr>
        <p:spPr>
          <a:xfrm>
            <a:off x="1188421" y="2325473"/>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28 Estrella de 5 puntas"/>
          <p:cNvSpPr/>
          <p:nvPr/>
        </p:nvSpPr>
        <p:spPr>
          <a:xfrm>
            <a:off x="1177404" y="2820100"/>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29 Estrella de 5 puntas"/>
          <p:cNvSpPr/>
          <p:nvPr/>
        </p:nvSpPr>
        <p:spPr>
          <a:xfrm>
            <a:off x="1164431" y="3536333"/>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30 Estrella de 5 puntas"/>
          <p:cNvSpPr/>
          <p:nvPr/>
        </p:nvSpPr>
        <p:spPr>
          <a:xfrm>
            <a:off x="1208016" y="4300626"/>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1188421" y="4991312"/>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xmlns="" id="{456E1346-5CF7-4DAE-893C-CB70568FA81C}"/>
              </a:ext>
            </a:extLst>
          </p:cNvPr>
          <p:cNvPicPr>
            <a:picLocks noChangeAspect="1"/>
          </p:cNvPicPr>
          <p:nvPr/>
        </p:nvPicPr>
        <p:blipFill>
          <a:blip r:embed="rId2"/>
          <a:stretch>
            <a:fillRect/>
          </a:stretch>
        </p:blipFill>
        <p:spPr>
          <a:xfrm>
            <a:off x="-798744" y="1098360"/>
            <a:ext cx="2139881" cy="213378"/>
          </a:xfrm>
          <a:prstGeom prst="rect">
            <a:avLst/>
          </a:prstGeom>
        </p:spPr>
      </p:pic>
    </p:spTree>
    <p:extLst>
      <p:ext uri="{BB962C8B-B14F-4D97-AF65-F5344CB8AC3E}">
        <p14:creationId xmlns:p14="http://schemas.microsoft.com/office/powerpoint/2010/main" val="1602715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B6BD7D-1FA1-4180-AF5A-9583621F05D6}"/>
              </a:ext>
            </a:extLst>
          </p:cNvPr>
          <p:cNvSpPr txBox="1"/>
          <p:nvPr/>
        </p:nvSpPr>
        <p:spPr>
          <a:xfrm>
            <a:off x="1584911" y="1631458"/>
            <a:ext cx="9528838" cy="4770537"/>
          </a:xfrm>
          <a:prstGeom prst="rect">
            <a:avLst/>
          </a:prstGeom>
          <a:noFill/>
        </p:spPr>
        <p:txBody>
          <a:bodyPr wrap="square" rtlCol="0">
            <a:spAutoFit/>
          </a:bodyPr>
          <a:lstStyle/>
          <a:p>
            <a:pPr algn="just"/>
            <a:r>
              <a:rPr lang="es-CL" sz="1600" b="1" dirty="0">
                <a:ea typeface="Proxima Nova" charset="0"/>
                <a:cs typeface="Arial" panose="020B0604020202020204" pitchFamily="34" charset="0"/>
              </a:rPr>
              <a:t>No estar inhabilitado </a:t>
            </a:r>
            <a:r>
              <a:rPr lang="es-CL" sz="1600" dirty="0">
                <a:ea typeface="Proxima Nova" charset="0"/>
                <a:cs typeface="Arial" panose="020B0604020202020204" pitchFamily="34" charset="0"/>
              </a:rPr>
              <a:t>para el ejercicio de funciones o cargos públicos ni hallarse condenado, procesado o con auto de apertura de juicio oral o de procesamiento por crimen o simple delito.</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No estar sometido a </a:t>
            </a:r>
            <a:r>
              <a:rPr lang="es-CL" sz="1600" b="1" dirty="0">
                <a:ea typeface="Proxima Nova" charset="0"/>
                <a:cs typeface="Arial" panose="020B0604020202020204" pitchFamily="34" charset="0"/>
              </a:rPr>
              <a:t>sumario administrativo</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MX" sz="1600" b="1" dirty="0">
                <a:ea typeface="Proxima Nova" charset="0"/>
                <a:cs typeface="Arial" panose="020B0604020202020204" pitchFamily="34" charset="0"/>
              </a:rPr>
              <a:t>No estar afecto a las incompatibilidades </a:t>
            </a:r>
            <a:r>
              <a:rPr lang="es-MX" sz="1600" dirty="0">
                <a:ea typeface="Proxima Nova" charset="0"/>
                <a:cs typeface="Arial" panose="020B0604020202020204" pitchFamily="34" charset="0"/>
              </a:rPr>
              <a:t>de empleo establecidas en el Estatuto Administrativo vigente para la Administración Civil del Estado</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MX" sz="1600" b="1" dirty="0">
                <a:ea typeface="Proxima Nova" charset="0"/>
                <a:cs typeface="Arial" panose="020B0604020202020204" pitchFamily="34" charset="0"/>
              </a:rPr>
              <a:t>Ser menor de 35 años</a:t>
            </a:r>
            <a:r>
              <a:rPr lang="es-MX" sz="1600" dirty="0">
                <a:ea typeface="Proxima Nova" charset="0"/>
                <a:cs typeface="Arial" panose="020B0604020202020204" pitchFamily="34" charset="0"/>
              </a:rPr>
              <a:t> a la fecha de nombramiento como Oficial de los Servicios del Escalafón de  Sanidad</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Contar con Declaración Jurada de </a:t>
            </a:r>
            <a:r>
              <a:rPr lang="es-CL" sz="1600" b="1" dirty="0">
                <a:ea typeface="Proxima Nova" charset="0"/>
                <a:cs typeface="Arial" panose="020B0604020202020204" pitchFamily="34" charset="0"/>
              </a:rPr>
              <a:t>estar o no estar afiliado a un partido político</a:t>
            </a:r>
            <a:r>
              <a:rPr lang="es-CL" sz="1600" dirty="0">
                <a:cs typeface="Arial" panose="020B0604020202020204" pitchFamily="34" charset="0"/>
              </a:rPr>
              <a:t>.</a:t>
            </a:r>
            <a:endParaRPr lang="es-CL" sz="1600" dirty="0">
              <a:ea typeface="Proxima Nova" charset="0"/>
              <a:cs typeface="Arial" panose="020B0604020202020204" pitchFamily="34" charset="0"/>
            </a:endParaRPr>
          </a:p>
          <a:p>
            <a:pPr algn="just"/>
            <a:endParaRPr lang="es-CL" sz="1600" dirty="0">
              <a:ea typeface="Proxima Nova" charset="0"/>
              <a:cs typeface="Arial" panose="020B0604020202020204" pitchFamily="34" charset="0"/>
            </a:endParaRPr>
          </a:p>
          <a:p>
            <a:pPr algn="just"/>
            <a:r>
              <a:rPr lang="es-MX" sz="1600" dirty="0">
                <a:ea typeface="Proxima Nova" charset="0"/>
                <a:cs typeface="Arial" panose="020B0604020202020204" pitchFamily="34" charset="0"/>
              </a:rPr>
              <a:t>Contar con Declaración Jurada de que, al ser nombrado, cumplirá con</a:t>
            </a:r>
            <a:r>
              <a:rPr lang="es-MX" sz="1600" b="1" dirty="0">
                <a:ea typeface="Proxima Nova" charset="0"/>
                <a:cs typeface="Arial" panose="020B0604020202020204" pitchFamily="34" charset="0"/>
              </a:rPr>
              <a:t> </a:t>
            </a:r>
            <a:r>
              <a:rPr lang="es-MX" sz="1600" dirty="0">
                <a:ea typeface="Proxima Nova" charset="0"/>
                <a:cs typeface="Arial" panose="020B0604020202020204" pitchFamily="34" charset="0"/>
              </a:rPr>
              <a:t>la</a:t>
            </a:r>
            <a:r>
              <a:rPr lang="es-MX" sz="1600" b="1" dirty="0">
                <a:ea typeface="Proxima Nova" charset="0"/>
                <a:cs typeface="Arial" panose="020B0604020202020204" pitchFamily="34" charset="0"/>
              </a:rPr>
              <a:t> Ley de Registro Electoral</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De acuerdo a lo dispuesto en el artículo 36° de la Ley </a:t>
            </a:r>
            <a:r>
              <a:rPr lang="es-CL" sz="1600" dirty="0" err="1">
                <a:ea typeface="Proxima Nova" charset="0"/>
                <a:cs typeface="Arial" panose="020B0604020202020204" pitchFamily="34" charset="0"/>
              </a:rPr>
              <a:t>N°</a:t>
            </a:r>
            <a:r>
              <a:rPr lang="es-CL" sz="1600" dirty="0">
                <a:ea typeface="Proxima Nova" charset="0"/>
                <a:cs typeface="Arial" panose="020B0604020202020204" pitchFamily="34" charset="0"/>
              </a:rPr>
              <a:t> 21.389 que crea el Registro Nacional de Deudores de Pensiones de Alimentos, aquellos postulantes que tengan una inscripción vigente deberán autorizar, como condición habilitante para su nombramiento, que la Institución proceda a retener y pagar directamente al alimentario el monto de las futuras pensiones de alimentos, más un recargo de un 10%, que será imputado a la deuda de alimentos hasta extinguirla íntegramente.</a:t>
            </a:r>
          </a:p>
        </p:txBody>
      </p:sp>
      <p:sp>
        <p:nvSpPr>
          <p:cNvPr id="10" name="TextBox 7">
            <a:extLst>
              <a:ext uri="{FF2B5EF4-FFF2-40B4-BE49-F238E27FC236}">
                <a16:creationId xmlns:a16="http://schemas.microsoft.com/office/drawing/2014/main" xmlns="" id="{FF7E1BFB-09B6-4134-B152-367E3CF88E11}"/>
              </a:ext>
            </a:extLst>
          </p:cNvPr>
          <p:cNvSpPr txBox="1"/>
          <p:nvPr/>
        </p:nvSpPr>
        <p:spPr>
          <a:xfrm>
            <a:off x="1450718" y="800461"/>
            <a:ext cx="10017837" cy="830997"/>
          </a:xfrm>
          <a:prstGeom prst="rect">
            <a:avLst/>
          </a:prstGeom>
          <a:noFill/>
        </p:spPr>
        <p:txBody>
          <a:bodyPr wrap="square" rtlCol="0">
            <a:spAutoFit/>
          </a:bodyPr>
          <a:lstStyle>
            <a:defPPr>
              <a:defRPr lang="es-CL"/>
            </a:defPPr>
            <a:lvl1pPr algn="ctr">
              <a:defRPr sz="4400" b="1">
                <a:solidFill>
                  <a:srgbClr val="FFC000"/>
                </a:solidFill>
                <a:latin typeface="Arial Narrow" panose="020B0606020202030204" pitchFamily="34" charset="0"/>
                <a:ea typeface="HighVoltage Rough" charset="0"/>
                <a:cs typeface="HighVoltage Rough" charset="0"/>
              </a:defRPr>
            </a:lvl1pPr>
          </a:lstStyle>
          <a:p>
            <a:r>
              <a:rPr lang="es-ES" sz="4800" dirty="0">
                <a:solidFill>
                  <a:schemeClr val="accent2">
                    <a:lumMod val="75000"/>
                  </a:schemeClr>
                </a:solidFill>
                <a:latin typeface="+mn-lt"/>
                <a:cs typeface="Arial" panose="020B0604020202020204" pitchFamily="34" charset="0"/>
              </a:rPr>
              <a:t>REQUISITOS DE POSTULACIÓN</a:t>
            </a:r>
            <a:endParaRPr lang="es-CL" sz="4800" dirty="0">
              <a:solidFill>
                <a:schemeClr val="accent5">
                  <a:lumMod val="50000"/>
                </a:schemeClr>
              </a:solidFill>
              <a:latin typeface="+mn-lt"/>
              <a:cs typeface="Arial" panose="020B0604020202020204" pitchFamily="34" charset="0"/>
            </a:endParaRPr>
          </a:p>
        </p:txBody>
      </p:sp>
      <p:sp>
        <p:nvSpPr>
          <p:cNvPr id="22" name="21 Estrella de 5 puntas"/>
          <p:cNvSpPr/>
          <p:nvPr/>
        </p:nvSpPr>
        <p:spPr>
          <a:xfrm>
            <a:off x="1258112" y="1679221"/>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Estrella de 5 puntas"/>
          <p:cNvSpPr/>
          <p:nvPr/>
        </p:nvSpPr>
        <p:spPr>
          <a:xfrm>
            <a:off x="1255191" y="2380924"/>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28 Estrella de 5 puntas"/>
          <p:cNvSpPr/>
          <p:nvPr/>
        </p:nvSpPr>
        <p:spPr>
          <a:xfrm>
            <a:off x="1241122" y="2934622"/>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29 Estrella de 5 puntas"/>
          <p:cNvSpPr/>
          <p:nvPr/>
        </p:nvSpPr>
        <p:spPr>
          <a:xfrm>
            <a:off x="1263770" y="3624824"/>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30 Estrella de 5 puntas"/>
          <p:cNvSpPr/>
          <p:nvPr/>
        </p:nvSpPr>
        <p:spPr>
          <a:xfrm>
            <a:off x="1279896" y="4128884"/>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1263843" y="4640532"/>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31 Estrella de 5 puntas">
            <a:extLst>
              <a:ext uri="{FF2B5EF4-FFF2-40B4-BE49-F238E27FC236}">
                <a16:creationId xmlns:a16="http://schemas.microsoft.com/office/drawing/2014/main" xmlns="" id="{49DB9937-E681-4242-9B08-4D6E67022400}"/>
              </a:ext>
            </a:extLst>
          </p:cNvPr>
          <p:cNvSpPr/>
          <p:nvPr/>
        </p:nvSpPr>
        <p:spPr>
          <a:xfrm>
            <a:off x="1263770" y="5118043"/>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xmlns="" id="{D3222BF9-6C4A-4270-8D26-C3D2E86A9AB7}"/>
              </a:ext>
            </a:extLst>
          </p:cNvPr>
          <p:cNvPicPr>
            <a:picLocks noChangeAspect="1"/>
          </p:cNvPicPr>
          <p:nvPr/>
        </p:nvPicPr>
        <p:blipFill>
          <a:blip r:embed="rId2"/>
          <a:stretch>
            <a:fillRect/>
          </a:stretch>
        </p:blipFill>
        <p:spPr>
          <a:xfrm>
            <a:off x="-709208" y="1130685"/>
            <a:ext cx="2139881" cy="213378"/>
          </a:xfrm>
          <a:prstGeom prst="rect">
            <a:avLst/>
          </a:prstGeom>
        </p:spPr>
      </p:pic>
    </p:spTree>
    <p:extLst>
      <p:ext uri="{BB962C8B-B14F-4D97-AF65-F5344CB8AC3E}">
        <p14:creationId xmlns:p14="http://schemas.microsoft.com/office/powerpoint/2010/main" val="1893576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B6BD7D-1FA1-4180-AF5A-9583621F05D6}"/>
              </a:ext>
            </a:extLst>
          </p:cNvPr>
          <p:cNvSpPr txBox="1"/>
          <p:nvPr/>
        </p:nvSpPr>
        <p:spPr>
          <a:xfrm>
            <a:off x="1562877" y="1785807"/>
            <a:ext cx="9905678" cy="5262979"/>
          </a:xfrm>
          <a:prstGeom prst="rect">
            <a:avLst/>
          </a:prstGeom>
          <a:noFill/>
        </p:spPr>
        <p:txBody>
          <a:bodyPr wrap="square" rtlCol="0">
            <a:spAutoFit/>
          </a:bodyPr>
          <a:lstStyle/>
          <a:p>
            <a:pPr algn="just"/>
            <a:r>
              <a:rPr lang="es-CL" sz="1600" b="1" dirty="0">
                <a:ea typeface="Proxima Nova" charset="0"/>
                <a:cs typeface="Arial" panose="020B0604020202020204" pitchFamily="34" charset="0"/>
              </a:rPr>
              <a:t>Currículum Vitae</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Fotocopia de </a:t>
            </a:r>
            <a:r>
              <a:rPr lang="es-CL" sz="1600" b="1" dirty="0">
                <a:ea typeface="Proxima Nova" charset="0"/>
                <a:cs typeface="Arial" panose="020B0604020202020204" pitchFamily="34" charset="0"/>
              </a:rPr>
              <a:t>Carnet de Identidad </a:t>
            </a:r>
            <a:r>
              <a:rPr lang="es-CL" sz="1600" dirty="0">
                <a:ea typeface="Proxima Nova" charset="0"/>
                <a:cs typeface="Arial" panose="020B0604020202020204" pitchFamily="34" charset="0"/>
              </a:rPr>
              <a:t>o </a:t>
            </a:r>
            <a:r>
              <a:rPr lang="es-CL" sz="1600" b="1" dirty="0">
                <a:ea typeface="Proxima Nova" charset="0"/>
                <a:cs typeface="Arial" panose="020B0604020202020204" pitchFamily="34" charset="0"/>
              </a:rPr>
              <a:t>Certificado de Nacimiento </a:t>
            </a:r>
            <a:r>
              <a:rPr lang="es-CL" sz="1600" dirty="0">
                <a:ea typeface="Proxima Nova" charset="0"/>
                <a:cs typeface="Arial" panose="020B0604020202020204" pitchFamily="34" charset="0"/>
              </a:rPr>
              <a:t>para acreditar edad a la fecha de postulación.</a:t>
            </a:r>
          </a:p>
          <a:p>
            <a:pPr algn="just"/>
            <a:endParaRPr lang="es-CL" sz="1600" dirty="0">
              <a:ea typeface="Proxima Nova" charset="0"/>
              <a:cs typeface="Arial" panose="020B0604020202020204" pitchFamily="34" charset="0"/>
            </a:endParaRPr>
          </a:p>
          <a:p>
            <a:pPr algn="just"/>
            <a:r>
              <a:rPr lang="es-MX" sz="1600" dirty="0">
                <a:ea typeface="Proxima Nova" charset="0"/>
                <a:cs typeface="Arial" panose="020B0604020202020204" pitchFamily="34" charset="0"/>
              </a:rPr>
              <a:t>Fotocopia simple del </a:t>
            </a:r>
            <a:r>
              <a:rPr lang="es-MX" sz="1600" b="1" dirty="0">
                <a:ea typeface="Proxima Nova" charset="0"/>
                <a:cs typeface="Arial" panose="020B0604020202020204" pitchFamily="34" charset="0"/>
              </a:rPr>
              <a:t>Título Profesional o del Certificado de Título de Médico Cirujano</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MX" sz="1600" dirty="0">
                <a:ea typeface="Proxima Nova" charset="0"/>
                <a:cs typeface="Arial" panose="020B0604020202020204" pitchFamily="34" charset="0"/>
              </a:rPr>
              <a:t>Fotocopia simple del </a:t>
            </a:r>
            <a:r>
              <a:rPr lang="es-MX" sz="1600" b="1" dirty="0">
                <a:ea typeface="Proxima Nova" charset="0"/>
                <a:cs typeface="Arial" panose="020B0604020202020204" pitchFamily="34" charset="0"/>
              </a:rPr>
              <a:t>Certificado de Grado Académico, con nota obtenida</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Fotocopia simple de la </a:t>
            </a:r>
            <a:r>
              <a:rPr lang="es-CL" sz="1600" b="1" dirty="0">
                <a:ea typeface="Proxima Nova" charset="0"/>
                <a:cs typeface="Arial" panose="020B0604020202020204" pitchFamily="34" charset="0"/>
              </a:rPr>
              <a:t>Concentración de Notas </a:t>
            </a:r>
            <a:r>
              <a:rPr lang="es-CL" sz="1600" dirty="0">
                <a:ea typeface="Proxima Nova" charset="0"/>
                <a:cs typeface="Arial" panose="020B0604020202020204" pitchFamily="34" charset="0"/>
              </a:rPr>
              <a:t>de la carrera, otorgada por la Casa de Estudios</a:t>
            </a:r>
            <a:r>
              <a:rPr lang="es-CL" sz="1600" dirty="0">
                <a:cs typeface="Arial" panose="020B0604020202020204" pitchFamily="34" charset="0"/>
              </a:rPr>
              <a:t>.</a:t>
            </a:r>
            <a:endParaRPr lang="es-CL" sz="1600" dirty="0">
              <a:ea typeface="Proxima Nova" charset="0"/>
              <a:cs typeface="Arial" panose="020B0604020202020204" pitchFamily="34" charset="0"/>
            </a:endParaRPr>
          </a:p>
          <a:p>
            <a:pPr algn="just"/>
            <a:endParaRPr lang="es-CL" sz="1600" dirty="0">
              <a:ea typeface="Proxima Nova" charset="0"/>
              <a:cs typeface="Arial" panose="020B0604020202020204" pitchFamily="34" charset="0"/>
            </a:endParaRPr>
          </a:p>
          <a:p>
            <a:pPr algn="just"/>
            <a:r>
              <a:rPr lang="es-MX" sz="1600" dirty="0">
                <a:ea typeface="Proxima Nova" charset="0"/>
                <a:cs typeface="Arial" panose="020B0604020202020204" pitchFamily="34" charset="0"/>
              </a:rPr>
              <a:t>Fotocopia simple de </a:t>
            </a:r>
            <a:r>
              <a:rPr lang="es-MX" sz="1600" b="1" dirty="0">
                <a:ea typeface="Proxima Nova" charset="0"/>
                <a:cs typeface="Arial" panose="020B0604020202020204" pitchFamily="34" charset="0"/>
              </a:rPr>
              <a:t>Certificado de Ranking de Egreso de Pregrado</a:t>
            </a:r>
            <a:r>
              <a:rPr lang="es-MX" sz="1600" dirty="0">
                <a:ea typeface="Proxima Nova" charset="0"/>
                <a:cs typeface="Arial" panose="020B0604020202020204" pitchFamily="34" charset="0"/>
              </a:rPr>
              <a:t>, otorgada por la Casa de Estudios</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Fotocopia simple de </a:t>
            </a:r>
            <a:r>
              <a:rPr lang="es-CL" sz="1600" b="1" dirty="0">
                <a:ea typeface="Proxima Nova" charset="0"/>
                <a:cs typeface="Arial" panose="020B0604020202020204" pitchFamily="34" charset="0"/>
              </a:rPr>
              <a:t>ayudantías, actividades docentes, trabajos de investigación científica, internados, cursos de perfeccionamiento y capacitaciones </a:t>
            </a:r>
            <a:r>
              <a:rPr lang="es-CL" sz="1600" dirty="0">
                <a:ea typeface="Proxima Nova" charset="0"/>
                <a:cs typeface="Arial" panose="020B0604020202020204" pitchFamily="34" charset="0"/>
              </a:rPr>
              <a:t>efectuadas (en caso de haberlos registrado en CV).</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Fotocopia simple </a:t>
            </a:r>
            <a:r>
              <a:rPr lang="es-CL" sz="1600" b="1" dirty="0">
                <a:ea typeface="Proxima Nova" charset="0"/>
                <a:cs typeface="Arial" panose="020B0604020202020204" pitchFamily="34" charset="0"/>
              </a:rPr>
              <a:t>Certificado de Calificación Médica Nacional</a:t>
            </a:r>
            <a:r>
              <a:rPr lang="es-CL" sz="1600" dirty="0">
                <a:ea typeface="Proxima Nova" charset="0"/>
                <a:cs typeface="Arial" panose="020B0604020202020204" pitchFamily="34" charset="0"/>
              </a:rPr>
              <a:t>.</a:t>
            </a:r>
          </a:p>
          <a:p>
            <a:pPr algn="just"/>
            <a:endParaRPr lang="es-CL" sz="1600" b="1" dirty="0">
              <a:solidFill>
                <a:schemeClr val="accent2">
                  <a:lumMod val="75000"/>
                </a:schemeClr>
              </a:solidFill>
              <a:ea typeface="Proxima Nova" charset="0"/>
              <a:cs typeface="Arial" panose="020B0604020202020204" pitchFamily="34" charset="0"/>
            </a:endParaRPr>
          </a:p>
          <a:p>
            <a:pPr algn="just"/>
            <a:endParaRPr lang="es-CL" sz="1600" b="1" dirty="0">
              <a:solidFill>
                <a:schemeClr val="accent2">
                  <a:lumMod val="75000"/>
                </a:schemeClr>
              </a:solidFill>
              <a:ea typeface="Proxima Nova" charset="0"/>
              <a:cs typeface="Arial" panose="020B0604020202020204" pitchFamily="34" charset="0"/>
            </a:endParaRPr>
          </a:p>
          <a:p>
            <a:pPr algn="ctr"/>
            <a:r>
              <a:rPr lang="es-MX" dirty="0">
                <a:solidFill>
                  <a:schemeClr val="accent2">
                    <a:lumMod val="75000"/>
                  </a:schemeClr>
                </a:solidFill>
                <a:ea typeface="Proxima Nova" charset="0"/>
                <a:cs typeface="Arial" panose="020B0604020202020204" pitchFamily="34" charset="0"/>
              </a:rPr>
              <a:t>*El uso de </a:t>
            </a:r>
            <a:r>
              <a:rPr lang="es-MX" b="1" dirty="0">
                <a:solidFill>
                  <a:schemeClr val="accent2">
                    <a:lumMod val="75000"/>
                  </a:schemeClr>
                </a:solidFill>
                <a:ea typeface="Proxima Nova" charset="0"/>
                <a:cs typeface="Arial" panose="020B0604020202020204" pitchFamily="34" charset="0"/>
              </a:rPr>
              <a:t>tatuajes, piercing, expansiones o perforaciones </a:t>
            </a:r>
            <a:r>
              <a:rPr lang="es-MX" dirty="0">
                <a:solidFill>
                  <a:schemeClr val="accent2">
                    <a:lumMod val="75000"/>
                  </a:schemeClr>
                </a:solidFill>
                <a:ea typeface="Proxima Nova" charset="0"/>
                <a:cs typeface="Arial" panose="020B0604020202020204" pitchFamily="34" charset="0"/>
              </a:rPr>
              <a:t>está permitido con algunas restricciones*</a:t>
            </a:r>
          </a:p>
          <a:p>
            <a:pPr algn="just"/>
            <a:endParaRPr lang="es-CL" sz="1600" b="1" dirty="0">
              <a:ea typeface="Proxima Nova" charset="0"/>
              <a:cs typeface="Arial" panose="020B0604020202020204" pitchFamily="34" charset="0"/>
            </a:endParaRPr>
          </a:p>
          <a:p>
            <a:pPr algn="just"/>
            <a:endParaRPr lang="es-CL" sz="1600" dirty="0">
              <a:ea typeface="Proxima Nova" charset="0"/>
              <a:cs typeface="Arial" panose="020B0604020202020204" pitchFamily="34" charset="0"/>
            </a:endParaRPr>
          </a:p>
        </p:txBody>
      </p:sp>
      <p:sp>
        <p:nvSpPr>
          <p:cNvPr id="10" name="TextBox 7">
            <a:extLst>
              <a:ext uri="{FF2B5EF4-FFF2-40B4-BE49-F238E27FC236}">
                <a16:creationId xmlns:a16="http://schemas.microsoft.com/office/drawing/2014/main" xmlns="" id="{FF7E1BFB-09B6-4134-B152-367E3CF88E11}"/>
              </a:ext>
            </a:extLst>
          </p:cNvPr>
          <p:cNvSpPr txBox="1"/>
          <p:nvPr/>
        </p:nvSpPr>
        <p:spPr>
          <a:xfrm>
            <a:off x="1450718" y="800461"/>
            <a:ext cx="10017837" cy="830997"/>
          </a:xfrm>
          <a:prstGeom prst="rect">
            <a:avLst/>
          </a:prstGeom>
          <a:noFill/>
        </p:spPr>
        <p:txBody>
          <a:bodyPr wrap="square" rtlCol="0">
            <a:spAutoFit/>
          </a:bodyPr>
          <a:lstStyle>
            <a:defPPr>
              <a:defRPr lang="es-CL"/>
            </a:defPPr>
            <a:lvl1pPr algn="ctr">
              <a:defRPr sz="4400" b="1">
                <a:solidFill>
                  <a:srgbClr val="FFC000"/>
                </a:solidFill>
                <a:latin typeface="Arial Narrow" panose="020B0606020202030204" pitchFamily="34" charset="0"/>
                <a:ea typeface="HighVoltage Rough" charset="0"/>
                <a:cs typeface="HighVoltage Rough" charset="0"/>
              </a:defRPr>
            </a:lvl1pPr>
          </a:lstStyle>
          <a:p>
            <a:r>
              <a:rPr lang="es-ES" sz="4800" dirty="0">
                <a:solidFill>
                  <a:schemeClr val="accent2">
                    <a:lumMod val="75000"/>
                  </a:schemeClr>
                </a:solidFill>
                <a:latin typeface="+mn-lt"/>
                <a:cs typeface="Arial" panose="020B0604020202020204" pitchFamily="34" charset="0"/>
              </a:rPr>
              <a:t>DOCUMENTACIÓN REQUERIDA</a:t>
            </a:r>
            <a:endParaRPr lang="es-CL" sz="4800" dirty="0">
              <a:solidFill>
                <a:schemeClr val="accent5">
                  <a:lumMod val="50000"/>
                </a:schemeClr>
              </a:solidFill>
              <a:latin typeface="+mn-lt"/>
              <a:cs typeface="Arial" panose="020B0604020202020204" pitchFamily="34" charset="0"/>
            </a:endParaRPr>
          </a:p>
        </p:txBody>
      </p:sp>
      <p:sp>
        <p:nvSpPr>
          <p:cNvPr id="22" name="21 Estrella de 5 puntas"/>
          <p:cNvSpPr/>
          <p:nvPr/>
        </p:nvSpPr>
        <p:spPr>
          <a:xfrm>
            <a:off x="1188421" y="1857560"/>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Estrella de 5 puntas"/>
          <p:cNvSpPr/>
          <p:nvPr/>
        </p:nvSpPr>
        <p:spPr>
          <a:xfrm>
            <a:off x="1188421" y="2314456"/>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28 Estrella de 5 puntas"/>
          <p:cNvSpPr/>
          <p:nvPr/>
        </p:nvSpPr>
        <p:spPr>
          <a:xfrm>
            <a:off x="1188421" y="2831117"/>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29 Estrella de 5 puntas"/>
          <p:cNvSpPr/>
          <p:nvPr/>
        </p:nvSpPr>
        <p:spPr>
          <a:xfrm>
            <a:off x="1197555" y="3313590"/>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30 Estrella de 5 puntas"/>
          <p:cNvSpPr/>
          <p:nvPr/>
        </p:nvSpPr>
        <p:spPr>
          <a:xfrm>
            <a:off x="1203027" y="3795063"/>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1203027" y="4256088"/>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31 Estrella de 5 puntas">
            <a:extLst>
              <a:ext uri="{FF2B5EF4-FFF2-40B4-BE49-F238E27FC236}">
                <a16:creationId xmlns:a16="http://schemas.microsoft.com/office/drawing/2014/main" xmlns="" id="{49DB9937-E681-4242-9B08-4D6E67022400}"/>
              </a:ext>
            </a:extLst>
          </p:cNvPr>
          <p:cNvSpPr/>
          <p:nvPr/>
        </p:nvSpPr>
        <p:spPr>
          <a:xfrm>
            <a:off x="1237020" y="4791500"/>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xmlns="" id="{F1FE0A8C-248F-4E59-8276-D2CB86A23C03}"/>
              </a:ext>
            </a:extLst>
          </p:cNvPr>
          <p:cNvPicPr>
            <a:picLocks noChangeAspect="1"/>
          </p:cNvPicPr>
          <p:nvPr/>
        </p:nvPicPr>
        <p:blipFill>
          <a:blip r:embed="rId2"/>
          <a:stretch>
            <a:fillRect/>
          </a:stretch>
        </p:blipFill>
        <p:spPr>
          <a:xfrm>
            <a:off x="-799178" y="1127823"/>
            <a:ext cx="2139881" cy="213378"/>
          </a:xfrm>
          <a:prstGeom prst="rect">
            <a:avLst/>
          </a:prstGeom>
        </p:spPr>
      </p:pic>
      <p:pic>
        <p:nvPicPr>
          <p:cNvPr id="5" name="Imagen 4">
            <a:extLst>
              <a:ext uri="{FF2B5EF4-FFF2-40B4-BE49-F238E27FC236}">
                <a16:creationId xmlns:a16="http://schemas.microsoft.com/office/drawing/2014/main" xmlns="" id="{FE87BC41-E50D-4EB6-BDA8-A66FBC740D34}"/>
              </a:ext>
            </a:extLst>
          </p:cNvPr>
          <p:cNvPicPr>
            <a:picLocks noChangeAspect="1"/>
          </p:cNvPicPr>
          <p:nvPr/>
        </p:nvPicPr>
        <p:blipFill>
          <a:blip r:embed="rId3"/>
          <a:stretch>
            <a:fillRect/>
          </a:stretch>
        </p:blipFill>
        <p:spPr>
          <a:xfrm>
            <a:off x="1253805" y="5481343"/>
            <a:ext cx="268247" cy="262151"/>
          </a:xfrm>
          <a:prstGeom prst="rect">
            <a:avLst/>
          </a:prstGeom>
        </p:spPr>
      </p:pic>
    </p:spTree>
    <p:extLst>
      <p:ext uri="{BB962C8B-B14F-4D97-AF65-F5344CB8AC3E}">
        <p14:creationId xmlns:p14="http://schemas.microsoft.com/office/powerpoint/2010/main" val="407556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B6BD7D-1FA1-4180-AF5A-9583621F05D6}"/>
              </a:ext>
            </a:extLst>
          </p:cNvPr>
          <p:cNvSpPr txBox="1"/>
          <p:nvPr/>
        </p:nvSpPr>
        <p:spPr>
          <a:xfrm>
            <a:off x="1562877" y="1785807"/>
            <a:ext cx="9528838" cy="3539430"/>
          </a:xfrm>
          <a:prstGeom prst="rect">
            <a:avLst/>
          </a:prstGeom>
          <a:noFill/>
        </p:spPr>
        <p:txBody>
          <a:bodyPr wrap="square" rtlCol="0">
            <a:spAutoFit/>
          </a:bodyPr>
          <a:lstStyle/>
          <a:p>
            <a:pPr algn="just"/>
            <a:r>
              <a:rPr lang="es-CL" sz="1600" dirty="0">
                <a:ea typeface="Proxima Nova" charset="0"/>
                <a:cs typeface="Arial" panose="020B0604020202020204" pitchFamily="34" charset="0"/>
              </a:rPr>
              <a:t>Fotocopia simple de la documentación que acredite </a:t>
            </a:r>
            <a:r>
              <a:rPr lang="es-CL" sz="1600" b="1" dirty="0">
                <a:ea typeface="Proxima Nova" charset="0"/>
                <a:cs typeface="Arial" panose="020B0604020202020204" pitchFamily="34" charset="0"/>
              </a:rPr>
              <a:t>experiencia profesional </a:t>
            </a:r>
            <a:r>
              <a:rPr lang="es-CL" sz="1600" dirty="0">
                <a:ea typeface="Proxima Nova" charset="0"/>
                <a:cs typeface="Arial" panose="020B0604020202020204" pitchFamily="34" charset="0"/>
              </a:rPr>
              <a:t>(en caso de haberla registrado en el CV).</a:t>
            </a:r>
          </a:p>
          <a:p>
            <a:pPr algn="just"/>
            <a:endParaRPr lang="es-CL" sz="1600" dirty="0">
              <a:ea typeface="Proxima Nova" charset="0"/>
              <a:cs typeface="Arial" panose="020B0604020202020204" pitchFamily="34" charset="0"/>
            </a:endParaRPr>
          </a:p>
          <a:p>
            <a:pPr algn="just"/>
            <a:r>
              <a:rPr lang="es-CL" sz="1600" dirty="0">
                <a:ea typeface="Proxima Nova" charset="0"/>
                <a:cs typeface="Arial" panose="020B0604020202020204" pitchFamily="34" charset="0"/>
              </a:rPr>
              <a:t>Fotocopia simple del Certificado de Aprobación del </a:t>
            </a:r>
            <a:r>
              <a:rPr lang="es-CL" sz="1600" b="1" dirty="0">
                <a:ea typeface="Proxima Nova" charset="0"/>
                <a:cs typeface="Arial" panose="020B0604020202020204" pitchFamily="34" charset="0"/>
              </a:rPr>
              <a:t>Examen Único Nacional de Conocimientos de Medicina </a:t>
            </a:r>
            <a:r>
              <a:rPr lang="es-CL" sz="1600" dirty="0">
                <a:ea typeface="Proxima Nova" charset="0"/>
                <a:cs typeface="Arial" panose="020B0604020202020204" pitchFamily="34" charset="0"/>
              </a:rPr>
              <a:t>(EUNACOM)..</a:t>
            </a:r>
          </a:p>
          <a:p>
            <a:pPr algn="just"/>
            <a:endParaRPr lang="es-CL" sz="1600" dirty="0">
              <a:ea typeface="Proxima Nova" charset="0"/>
              <a:cs typeface="Arial" panose="020B0604020202020204" pitchFamily="34" charset="0"/>
            </a:endParaRPr>
          </a:p>
          <a:p>
            <a:pPr algn="just"/>
            <a:r>
              <a:rPr lang="es-MX" sz="1600" dirty="0">
                <a:ea typeface="Proxima Nova" charset="0"/>
                <a:cs typeface="Arial" panose="020B0604020202020204" pitchFamily="34" charset="0"/>
              </a:rPr>
              <a:t>Fotocopia simple del </a:t>
            </a:r>
            <a:r>
              <a:rPr lang="es-MX" sz="1600" b="1" dirty="0">
                <a:ea typeface="Proxima Nova" charset="0"/>
                <a:cs typeface="Arial" panose="020B0604020202020204" pitchFamily="34" charset="0"/>
              </a:rPr>
              <a:t>Certificado de Inscripción en el Registro Nacional de Prestadores Individuales de Salud</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MX" sz="1600" dirty="0">
                <a:ea typeface="Proxima Nova" charset="0"/>
                <a:cs typeface="Arial" panose="020B0604020202020204" pitchFamily="34" charset="0"/>
              </a:rPr>
              <a:t>Fotocopia simple del c</a:t>
            </a:r>
            <a:r>
              <a:rPr lang="es-MX" sz="1600" b="1" dirty="0">
                <a:ea typeface="Proxima Nova" charset="0"/>
                <a:cs typeface="Arial" panose="020B0604020202020204" pitchFamily="34" charset="0"/>
              </a:rPr>
              <a:t>ertificado que acredite porcentaje de dominio de idioma </a:t>
            </a:r>
            <a:r>
              <a:rPr lang="es-MX" sz="1600" dirty="0">
                <a:ea typeface="Proxima Nova" charset="0"/>
                <a:cs typeface="Arial" panose="020B0604020202020204" pitchFamily="34" charset="0"/>
              </a:rPr>
              <a:t>(en caso de haberlo registrado en el CV)</a:t>
            </a:r>
            <a:r>
              <a:rPr lang="es-CL" sz="1600" dirty="0">
                <a:ea typeface="Proxima Nova" charset="0"/>
                <a:cs typeface="Arial" panose="020B0604020202020204" pitchFamily="34" charset="0"/>
              </a:rPr>
              <a:t>.</a:t>
            </a:r>
          </a:p>
          <a:p>
            <a:pPr algn="just"/>
            <a:endParaRPr lang="es-CL" sz="1600" dirty="0">
              <a:ea typeface="Proxima Nova" charset="0"/>
              <a:cs typeface="Arial" panose="020B0604020202020204" pitchFamily="34" charset="0"/>
            </a:endParaRPr>
          </a:p>
          <a:p>
            <a:pPr algn="just"/>
            <a:r>
              <a:rPr lang="es-CL" sz="1600" b="1" dirty="0">
                <a:ea typeface="Proxima Nova" charset="0"/>
                <a:cs typeface="Arial" panose="020B0604020202020204" pitchFamily="34" charset="0"/>
              </a:rPr>
              <a:t>Carta Motivacional</a:t>
            </a:r>
            <a:r>
              <a:rPr lang="es-CL" sz="1600" dirty="0">
                <a:cs typeface="Arial" panose="020B0604020202020204" pitchFamily="34" charset="0"/>
              </a:rPr>
              <a:t>.</a:t>
            </a:r>
            <a:endParaRPr lang="es-CL" sz="1600" dirty="0">
              <a:ea typeface="Proxima Nova" charset="0"/>
              <a:cs typeface="Arial" panose="020B0604020202020204" pitchFamily="34" charset="0"/>
            </a:endParaRPr>
          </a:p>
          <a:p>
            <a:pPr algn="just"/>
            <a:endParaRPr lang="es-CL" sz="1600" dirty="0">
              <a:ea typeface="Proxima Nova" charset="0"/>
              <a:cs typeface="Arial" panose="020B0604020202020204" pitchFamily="34" charset="0"/>
            </a:endParaRPr>
          </a:p>
          <a:p>
            <a:pPr algn="just"/>
            <a:r>
              <a:rPr lang="es-MX" sz="1600" b="1" dirty="0">
                <a:ea typeface="Proxima Nova" charset="0"/>
                <a:cs typeface="Arial" panose="020B0604020202020204" pitchFamily="34" charset="0"/>
              </a:rPr>
              <a:t>Declaraciones Juradas Simples </a:t>
            </a:r>
            <a:r>
              <a:rPr lang="es-MX" sz="1600" dirty="0">
                <a:ea typeface="Proxima Nova" charset="0"/>
                <a:cs typeface="Arial" panose="020B0604020202020204" pitchFamily="34" charset="0"/>
              </a:rPr>
              <a:t>detalladas en las Bases Administrativas de Postulación (3)</a:t>
            </a:r>
            <a:r>
              <a:rPr lang="es-CL" sz="1600" dirty="0">
                <a:ea typeface="Proxima Nova" charset="0"/>
                <a:cs typeface="Arial" panose="020B0604020202020204" pitchFamily="34" charset="0"/>
              </a:rPr>
              <a:t>.</a:t>
            </a:r>
          </a:p>
        </p:txBody>
      </p:sp>
      <p:sp>
        <p:nvSpPr>
          <p:cNvPr id="10" name="TextBox 7">
            <a:extLst>
              <a:ext uri="{FF2B5EF4-FFF2-40B4-BE49-F238E27FC236}">
                <a16:creationId xmlns:a16="http://schemas.microsoft.com/office/drawing/2014/main" xmlns="" id="{FF7E1BFB-09B6-4134-B152-367E3CF88E11}"/>
              </a:ext>
            </a:extLst>
          </p:cNvPr>
          <p:cNvSpPr txBox="1"/>
          <p:nvPr/>
        </p:nvSpPr>
        <p:spPr>
          <a:xfrm>
            <a:off x="1450718" y="800461"/>
            <a:ext cx="10017837" cy="830997"/>
          </a:xfrm>
          <a:prstGeom prst="rect">
            <a:avLst/>
          </a:prstGeom>
          <a:noFill/>
        </p:spPr>
        <p:txBody>
          <a:bodyPr wrap="square" rtlCol="0">
            <a:spAutoFit/>
          </a:bodyPr>
          <a:lstStyle>
            <a:defPPr>
              <a:defRPr lang="es-CL"/>
            </a:defPPr>
            <a:lvl1pPr algn="ctr">
              <a:defRPr sz="4400" b="1">
                <a:solidFill>
                  <a:srgbClr val="FFC000"/>
                </a:solidFill>
                <a:latin typeface="Arial Narrow" panose="020B0606020202030204" pitchFamily="34" charset="0"/>
                <a:ea typeface="HighVoltage Rough" charset="0"/>
                <a:cs typeface="HighVoltage Rough" charset="0"/>
              </a:defRPr>
            </a:lvl1pPr>
          </a:lstStyle>
          <a:p>
            <a:r>
              <a:rPr lang="es-ES" sz="4800" dirty="0">
                <a:solidFill>
                  <a:schemeClr val="accent2">
                    <a:lumMod val="75000"/>
                  </a:schemeClr>
                </a:solidFill>
                <a:latin typeface="+mn-lt"/>
                <a:cs typeface="Arial" panose="020B0604020202020204" pitchFamily="34" charset="0"/>
              </a:rPr>
              <a:t>DOCUMENTACIÓN REQUERIDA</a:t>
            </a:r>
            <a:endParaRPr lang="es-CL" sz="4800" dirty="0">
              <a:solidFill>
                <a:schemeClr val="accent5">
                  <a:lumMod val="50000"/>
                </a:schemeClr>
              </a:solidFill>
              <a:latin typeface="+mn-lt"/>
              <a:cs typeface="Arial" panose="020B0604020202020204" pitchFamily="34" charset="0"/>
            </a:endParaRPr>
          </a:p>
        </p:txBody>
      </p:sp>
      <p:sp>
        <p:nvSpPr>
          <p:cNvPr id="22" name="21 Estrella de 5 puntas"/>
          <p:cNvSpPr/>
          <p:nvPr/>
        </p:nvSpPr>
        <p:spPr>
          <a:xfrm>
            <a:off x="1188421" y="1857560"/>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Estrella de 5 puntas"/>
          <p:cNvSpPr/>
          <p:nvPr/>
        </p:nvSpPr>
        <p:spPr>
          <a:xfrm>
            <a:off x="1185066" y="2580001"/>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29 Estrella de 5 puntas"/>
          <p:cNvSpPr/>
          <p:nvPr/>
        </p:nvSpPr>
        <p:spPr>
          <a:xfrm>
            <a:off x="1197555" y="3291556"/>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30 Estrella de 5 puntas"/>
          <p:cNvSpPr/>
          <p:nvPr/>
        </p:nvSpPr>
        <p:spPr>
          <a:xfrm>
            <a:off x="1214044" y="3762012"/>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1214044" y="4531513"/>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31 Estrella de 5 puntas">
            <a:extLst>
              <a:ext uri="{FF2B5EF4-FFF2-40B4-BE49-F238E27FC236}">
                <a16:creationId xmlns:a16="http://schemas.microsoft.com/office/drawing/2014/main" xmlns="" id="{49DB9937-E681-4242-9B08-4D6E67022400}"/>
              </a:ext>
            </a:extLst>
          </p:cNvPr>
          <p:cNvSpPr/>
          <p:nvPr/>
        </p:nvSpPr>
        <p:spPr>
          <a:xfrm>
            <a:off x="1237020" y="5022857"/>
            <a:ext cx="266242" cy="266242"/>
          </a:xfrm>
          <a:prstGeom prst="star5">
            <a:avLst>
              <a:gd name="adj" fmla="val 19098"/>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xmlns="" id="{F1FE0A8C-248F-4E59-8276-D2CB86A23C03}"/>
              </a:ext>
            </a:extLst>
          </p:cNvPr>
          <p:cNvPicPr>
            <a:picLocks noChangeAspect="1"/>
          </p:cNvPicPr>
          <p:nvPr/>
        </p:nvPicPr>
        <p:blipFill>
          <a:blip r:embed="rId2"/>
          <a:stretch>
            <a:fillRect/>
          </a:stretch>
        </p:blipFill>
        <p:spPr>
          <a:xfrm>
            <a:off x="-360819" y="1148488"/>
            <a:ext cx="2139881" cy="213378"/>
          </a:xfrm>
          <a:prstGeom prst="rect">
            <a:avLst/>
          </a:prstGeom>
        </p:spPr>
      </p:pic>
    </p:spTree>
    <p:extLst>
      <p:ext uri="{BB962C8B-B14F-4D97-AF65-F5344CB8AC3E}">
        <p14:creationId xmlns:p14="http://schemas.microsoft.com/office/powerpoint/2010/main" val="4239228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2803" y="2531492"/>
            <a:ext cx="7867665" cy="4791875"/>
          </a:xfrm>
          <a:prstGeom prst="rect">
            <a:avLst/>
          </a:prstGeom>
        </p:spPr>
      </p:pic>
      <p:sp>
        <p:nvSpPr>
          <p:cNvPr id="19" name="18 Rectángulo redondeado"/>
          <p:cNvSpPr/>
          <p:nvPr/>
        </p:nvSpPr>
        <p:spPr>
          <a:xfrm>
            <a:off x="5291575" y="2532793"/>
            <a:ext cx="7594942" cy="392637"/>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TextBox 3">
            <a:extLst>
              <a:ext uri="{FF2B5EF4-FFF2-40B4-BE49-F238E27FC236}">
                <a16:creationId xmlns:a16="http://schemas.microsoft.com/office/drawing/2014/main" xmlns="" id="{1E84A24D-09C9-4297-BBC9-659E493133C4}"/>
              </a:ext>
            </a:extLst>
          </p:cNvPr>
          <p:cNvSpPr txBox="1"/>
          <p:nvPr/>
        </p:nvSpPr>
        <p:spPr>
          <a:xfrm>
            <a:off x="5819466" y="2531492"/>
            <a:ext cx="6372534" cy="3139321"/>
          </a:xfrm>
          <a:prstGeom prst="rect">
            <a:avLst/>
          </a:prstGeom>
          <a:noFill/>
        </p:spPr>
        <p:txBody>
          <a:bodyPr wrap="square" rtlCol="0">
            <a:spAutoFit/>
          </a:bodyPr>
          <a:lstStyle/>
          <a:p>
            <a:r>
              <a:rPr lang="es-CL" b="1" dirty="0">
                <a:solidFill>
                  <a:schemeClr val="bg1"/>
                </a:solidFill>
                <a:ea typeface="Proxima Nova" charset="0"/>
                <a:cs typeface="Arial" panose="020B0604020202020204" pitchFamily="34" charset="0"/>
              </a:rPr>
              <a:t>Primera Etapa: Curso de Adoctrinamiento que incluye:</a:t>
            </a:r>
            <a:endParaRPr lang="es-CL" dirty="0">
              <a:solidFill>
                <a:schemeClr val="bg1"/>
              </a:solidFill>
              <a:cs typeface="Arial" panose="020B0604020202020204" pitchFamily="34" charset="0"/>
            </a:endParaRPr>
          </a:p>
          <a:p>
            <a:endParaRPr lang="es-CL" dirty="0">
              <a:solidFill>
                <a:schemeClr val="bg2">
                  <a:lumMod val="25000"/>
                </a:schemeClr>
              </a:solidFill>
              <a:ea typeface="Proxima Nova" charset="0"/>
              <a:cs typeface="Arial" panose="020B0604020202020204" pitchFamily="34" charset="0"/>
            </a:endParaRPr>
          </a:p>
          <a:p>
            <a:r>
              <a:rPr lang="es-CL" dirty="0">
                <a:solidFill>
                  <a:schemeClr val="bg2">
                    <a:lumMod val="25000"/>
                  </a:schemeClr>
                </a:solidFill>
                <a:ea typeface="Proxima Nova" charset="0"/>
                <a:cs typeface="Arial" panose="020B0604020202020204" pitchFamily="34" charset="0"/>
              </a:rPr>
              <a:t>Clases Diarias (lunes a viernes).</a:t>
            </a:r>
          </a:p>
          <a:p>
            <a:pPr algn="just"/>
            <a:r>
              <a:rPr lang="es-CL" dirty="0">
                <a:solidFill>
                  <a:schemeClr val="accent1"/>
                </a:solidFill>
                <a:ea typeface="Proxima Nova" charset="0"/>
                <a:cs typeface="Arial" panose="020B0604020202020204" pitchFamily="34" charset="0"/>
              </a:rPr>
              <a:t>(Reglamentación, Servicio Naval, Mando, Seguridad, Educación Física, etc.).</a:t>
            </a:r>
          </a:p>
          <a:p>
            <a:endParaRPr lang="es-CL" dirty="0">
              <a:solidFill>
                <a:schemeClr val="bg1"/>
              </a:solidFill>
              <a:ea typeface="Proxima Nova" charset="0"/>
              <a:cs typeface="Arial" panose="020B0604020202020204" pitchFamily="34" charset="0"/>
            </a:endParaRPr>
          </a:p>
          <a:p>
            <a:r>
              <a:rPr lang="es-CL" dirty="0">
                <a:solidFill>
                  <a:schemeClr val="bg2">
                    <a:lumMod val="25000"/>
                  </a:schemeClr>
                </a:solidFill>
                <a:ea typeface="Proxima Nova" charset="0"/>
                <a:cs typeface="Arial" panose="020B0604020202020204" pitchFamily="34" charset="0"/>
              </a:rPr>
              <a:t>Instrucción Militar, Deberes, Jerarquía.</a:t>
            </a:r>
          </a:p>
          <a:p>
            <a:endParaRPr lang="es-CL" dirty="0">
              <a:solidFill>
                <a:schemeClr val="bg2">
                  <a:lumMod val="25000"/>
                </a:schemeClr>
              </a:solidFill>
              <a:ea typeface="Proxima Nova" charset="0"/>
              <a:cs typeface="Arial" panose="020B0604020202020204" pitchFamily="34" charset="0"/>
            </a:endParaRPr>
          </a:p>
          <a:p>
            <a:r>
              <a:rPr lang="es-CL" dirty="0">
                <a:solidFill>
                  <a:schemeClr val="bg2">
                    <a:lumMod val="25000"/>
                  </a:schemeClr>
                </a:solidFill>
                <a:ea typeface="Proxima Nova" charset="0"/>
                <a:cs typeface="Arial" panose="020B0604020202020204" pitchFamily="34" charset="0"/>
              </a:rPr>
              <a:t>Embarco y visitas profesionales.</a:t>
            </a:r>
          </a:p>
          <a:p>
            <a:endParaRPr lang="es-CL" dirty="0">
              <a:solidFill>
                <a:schemeClr val="bg2">
                  <a:lumMod val="25000"/>
                </a:schemeClr>
              </a:solidFill>
              <a:ea typeface="Proxima Nova" charset="0"/>
              <a:cs typeface="Arial" panose="020B0604020202020204" pitchFamily="34" charset="0"/>
            </a:endParaRPr>
          </a:p>
          <a:p>
            <a:r>
              <a:rPr lang="es-CL" dirty="0">
                <a:solidFill>
                  <a:schemeClr val="bg2">
                    <a:lumMod val="25000"/>
                  </a:schemeClr>
                </a:solidFill>
                <a:ea typeface="Proxima Nova" charset="0"/>
                <a:cs typeface="Arial" panose="020B0604020202020204" pitchFamily="34" charset="0"/>
              </a:rPr>
              <a:t>Guardias.</a:t>
            </a:r>
            <a:endParaRPr lang="es-ES" sz="2000" dirty="0">
              <a:solidFill>
                <a:schemeClr val="bg2">
                  <a:lumMod val="25000"/>
                </a:schemeClr>
              </a:solidFill>
              <a:ea typeface="Proxima Nova" charset="0"/>
              <a:cs typeface="Arial" panose="020B0604020202020204" pitchFamily="34" charset="0"/>
            </a:endParaRPr>
          </a:p>
        </p:txBody>
      </p:sp>
      <p:sp>
        <p:nvSpPr>
          <p:cNvPr id="18" name="Rectángulo 17"/>
          <p:cNvSpPr/>
          <p:nvPr/>
        </p:nvSpPr>
        <p:spPr>
          <a:xfrm>
            <a:off x="1498294" y="653123"/>
            <a:ext cx="9485523" cy="1323439"/>
          </a:xfrm>
          <a:prstGeom prst="rect">
            <a:avLst/>
          </a:prstGeom>
          <a:noFill/>
        </p:spPr>
        <p:txBody>
          <a:bodyPr wrap="square" rtlCol="0">
            <a:spAutoFit/>
          </a:bodyPr>
          <a:lstStyle/>
          <a:p>
            <a:pPr algn="ctr"/>
            <a:r>
              <a:rPr lang="es-CL" sz="4000" b="1" dirty="0">
                <a:solidFill>
                  <a:schemeClr val="accent2">
                    <a:lumMod val="75000"/>
                  </a:schemeClr>
                </a:solidFill>
                <a:ea typeface="Proxima Nova" charset="0"/>
                <a:cs typeface="Arial" panose="020B0604020202020204" pitchFamily="34" charset="0"/>
              </a:rPr>
              <a:t>FORMACI</a:t>
            </a:r>
            <a:r>
              <a:rPr lang="es-ES" sz="4000" b="1" dirty="0">
                <a:solidFill>
                  <a:schemeClr val="accent2">
                    <a:lumMod val="75000"/>
                  </a:schemeClr>
                </a:solidFill>
                <a:ea typeface="Proxima Nova" charset="0"/>
                <a:cs typeface="Arial" panose="020B0604020202020204" pitchFamily="34" charset="0"/>
              </a:rPr>
              <a:t>ÓN NAVAL BÁSICA EN LA ESCUELA NAVAL </a:t>
            </a:r>
            <a:r>
              <a:rPr lang="es-CL" sz="4000" b="1" dirty="0">
                <a:solidFill>
                  <a:schemeClr val="accent2">
                    <a:lumMod val="75000"/>
                  </a:schemeClr>
                </a:solidFill>
                <a:ea typeface="Proxima Nova" charset="0"/>
                <a:cs typeface="Arial" panose="020B0604020202020204" pitchFamily="34" charset="0"/>
              </a:rPr>
              <a:t>“ARTURO PRAT”</a:t>
            </a:r>
          </a:p>
        </p:txBody>
      </p:sp>
      <p:sp>
        <p:nvSpPr>
          <p:cNvPr id="21" name="20 Estrella de 5 puntas"/>
          <p:cNvSpPr/>
          <p:nvPr/>
        </p:nvSpPr>
        <p:spPr>
          <a:xfrm>
            <a:off x="5553224" y="3128827"/>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21 Estrella de 5 puntas"/>
          <p:cNvSpPr/>
          <p:nvPr/>
        </p:nvSpPr>
        <p:spPr>
          <a:xfrm>
            <a:off x="5545686" y="4266699"/>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Estrella de 5 puntas"/>
          <p:cNvSpPr/>
          <p:nvPr/>
        </p:nvSpPr>
        <p:spPr>
          <a:xfrm>
            <a:off x="5819466" y="4332910"/>
            <a:ext cx="266242" cy="266242"/>
          </a:xfrm>
          <a:prstGeom prst="star5">
            <a:avLst>
              <a:gd name="adj" fmla="val 0"/>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xmlns="" id="{7707E125-2464-4FEB-93E2-7DCD95A566E9}"/>
              </a:ext>
            </a:extLst>
          </p:cNvPr>
          <p:cNvPicPr>
            <a:picLocks noChangeAspect="1"/>
          </p:cNvPicPr>
          <p:nvPr/>
        </p:nvPicPr>
        <p:blipFill>
          <a:blip r:embed="rId5"/>
          <a:stretch>
            <a:fillRect/>
          </a:stretch>
        </p:blipFill>
        <p:spPr>
          <a:xfrm>
            <a:off x="5545686" y="4789616"/>
            <a:ext cx="262151" cy="268247"/>
          </a:xfrm>
          <a:prstGeom prst="rect">
            <a:avLst/>
          </a:prstGeom>
        </p:spPr>
      </p:pic>
      <p:pic>
        <p:nvPicPr>
          <p:cNvPr id="3" name="Imagen 2">
            <a:extLst>
              <a:ext uri="{FF2B5EF4-FFF2-40B4-BE49-F238E27FC236}">
                <a16:creationId xmlns:a16="http://schemas.microsoft.com/office/drawing/2014/main" xmlns="" id="{E529F436-4C90-4686-AAC1-6648139E2B10}"/>
              </a:ext>
            </a:extLst>
          </p:cNvPr>
          <p:cNvPicPr>
            <a:picLocks noChangeAspect="1"/>
          </p:cNvPicPr>
          <p:nvPr/>
        </p:nvPicPr>
        <p:blipFill>
          <a:blip r:embed="rId5"/>
          <a:stretch>
            <a:fillRect/>
          </a:stretch>
        </p:blipFill>
        <p:spPr>
          <a:xfrm>
            <a:off x="5557315" y="5303498"/>
            <a:ext cx="262151" cy="268247"/>
          </a:xfrm>
          <a:prstGeom prst="rect">
            <a:avLst/>
          </a:prstGeom>
        </p:spPr>
      </p:pic>
      <p:pic>
        <p:nvPicPr>
          <p:cNvPr id="6" name="Imagen 5">
            <a:extLst>
              <a:ext uri="{FF2B5EF4-FFF2-40B4-BE49-F238E27FC236}">
                <a16:creationId xmlns:a16="http://schemas.microsoft.com/office/drawing/2014/main" xmlns="" id="{5B4467DE-D705-466A-8AFA-9DD843D1D47B}"/>
              </a:ext>
            </a:extLst>
          </p:cNvPr>
          <p:cNvPicPr>
            <a:picLocks noChangeAspect="1"/>
          </p:cNvPicPr>
          <p:nvPr/>
        </p:nvPicPr>
        <p:blipFill>
          <a:blip r:embed="rId6"/>
          <a:stretch>
            <a:fillRect/>
          </a:stretch>
        </p:blipFill>
        <p:spPr>
          <a:xfrm>
            <a:off x="-129479" y="909617"/>
            <a:ext cx="1627773" cy="213378"/>
          </a:xfrm>
          <a:prstGeom prst="rect">
            <a:avLst/>
          </a:prstGeom>
        </p:spPr>
      </p:pic>
    </p:spTree>
    <p:extLst>
      <p:ext uri="{BB962C8B-B14F-4D97-AF65-F5344CB8AC3E}">
        <p14:creationId xmlns:p14="http://schemas.microsoft.com/office/powerpoint/2010/main" val="3970484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redondeado"/>
          <p:cNvSpPr/>
          <p:nvPr/>
        </p:nvSpPr>
        <p:spPr>
          <a:xfrm>
            <a:off x="5291575" y="2532793"/>
            <a:ext cx="7594942" cy="392637"/>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TextBox 3">
            <a:extLst>
              <a:ext uri="{FF2B5EF4-FFF2-40B4-BE49-F238E27FC236}">
                <a16:creationId xmlns:a16="http://schemas.microsoft.com/office/drawing/2014/main" xmlns="" id="{1E84A24D-09C9-4297-BBC9-659E493133C4}"/>
              </a:ext>
            </a:extLst>
          </p:cNvPr>
          <p:cNvSpPr txBox="1"/>
          <p:nvPr/>
        </p:nvSpPr>
        <p:spPr>
          <a:xfrm>
            <a:off x="5387248" y="2531492"/>
            <a:ext cx="6804752" cy="3416320"/>
          </a:xfrm>
          <a:prstGeom prst="rect">
            <a:avLst/>
          </a:prstGeom>
          <a:noFill/>
        </p:spPr>
        <p:txBody>
          <a:bodyPr wrap="square" rtlCol="0">
            <a:spAutoFit/>
          </a:bodyPr>
          <a:lstStyle/>
          <a:p>
            <a:r>
              <a:rPr lang="es-CL" b="1" dirty="0">
                <a:solidFill>
                  <a:schemeClr val="bg1"/>
                </a:solidFill>
                <a:ea typeface="Proxima Nova" charset="0"/>
                <a:cs typeface="Arial" panose="020B0604020202020204" pitchFamily="34" charset="0"/>
              </a:rPr>
              <a:t>Segunda Etapa: Instrucción Naval Práctica.</a:t>
            </a:r>
            <a:endParaRPr lang="es-CL" dirty="0">
              <a:solidFill>
                <a:schemeClr val="bg1"/>
              </a:solidFill>
              <a:cs typeface="Arial" panose="020B0604020202020204" pitchFamily="34" charset="0"/>
            </a:endParaRPr>
          </a:p>
          <a:p>
            <a:endParaRPr lang="es-CL" dirty="0">
              <a:solidFill>
                <a:schemeClr val="bg2">
                  <a:lumMod val="25000"/>
                </a:schemeClr>
              </a:solidFill>
              <a:ea typeface="Proxima Nova" charset="0"/>
              <a:cs typeface="Arial" panose="020B0604020202020204" pitchFamily="34" charset="0"/>
            </a:endParaRPr>
          </a:p>
          <a:p>
            <a:pPr algn="just"/>
            <a:r>
              <a:rPr lang="es-MX" dirty="0">
                <a:solidFill>
                  <a:schemeClr val="bg2">
                    <a:lumMod val="25000"/>
                  </a:schemeClr>
                </a:solidFill>
                <a:ea typeface="Proxima Nova" charset="0"/>
                <a:cs typeface="Arial" panose="020B0604020202020204" pitchFamily="34" charset="0"/>
              </a:rPr>
              <a:t>Corresponde a una pasantía de los Aspirantes a Oficiales del Escalafón de Sanidad en establecimientos del Sistema de Salud Naval, de la Atención Primaria de Salud y del Hospital Naval “Almirante </a:t>
            </a:r>
            <a:r>
              <a:rPr lang="es-MX" dirty="0" err="1">
                <a:solidFill>
                  <a:schemeClr val="bg2">
                    <a:lumMod val="25000"/>
                  </a:schemeClr>
                </a:solidFill>
                <a:ea typeface="Proxima Nova" charset="0"/>
                <a:cs typeface="Arial" panose="020B0604020202020204" pitchFamily="34" charset="0"/>
              </a:rPr>
              <a:t>Nef</a:t>
            </a:r>
            <a:r>
              <a:rPr lang="es-MX" dirty="0">
                <a:solidFill>
                  <a:schemeClr val="bg2">
                    <a:lumMod val="25000"/>
                  </a:schemeClr>
                </a:solidFill>
                <a:ea typeface="Proxima Nova" charset="0"/>
                <a:cs typeface="Arial" panose="020B0604020202020204" pitchFamily="34" charset="0"/>
              </a:rPr>
              <a:t>”, en la Región de Valparaíso.</a:t>
            </a:r>
            <a:endParaRPr lang="es-CL" dirty="0">
              <a:solidFill>
                <a:schemeClr val="bg1"/>
              </a:solidFill>
              <a:ea typeface="Proxima Nova" charset="0"/>
              <a:cs typeface="Arial" panose="020B0604020202020204" pitchFamily="34" charset="0"/>
            </a:endParaRPr>
          </a:p>
          <a:p>
            <a:endParaRPr lang="es-CL" dirty="0">
              <a:solidFill>
                <a:schemeClr val="bg2">
                  <a:lumMod val="25000"/>
                </a:schemeClr>
              </a:solidFill>
              <a:ea typeface="Proxima Nova" charset="0"/>
              <a:cs typeface="Arial" panose="020B0604020202020204" pitchFamily="34" charset="0"/>
            </a:endParaRPr>
          </a:p>
          <a:p>
            <a:pPr algn="just"/>
            <a:r>
              <a:rPr lang="es-MX" dirty="0">
                <a:solidFill>
                  <a:schemeClr val="bg2">
                    <a:lumMod val="25000"/>
                  </a:schemeClr>
                </a:solidFill>
                <a:ea typeface="Proxima Nova" charset="0"/>
                <a:cs typeface="Arial" panose="020B0604020202020204" pitchFamily="34" charset="0"/>
              </a:rPr>
              <a:t>Pueden, además, participar en cursos y capacitaciones del área de Medicina Operativa, tales como REMA, PHTLS y ATLS, según disponibilidades institucionales del momento.</a:t>
            </a:r>
          </a:p>
          <a:p>
            <a:endParaRPr lang="es-CL" dirty="0">
              <a:solidFill>
                <a:schemeClr val="bg2">
                  <a:lumMod val="25000"/>
                </a:schemeClr>
              </a:solidFill>
              <a:ea typeface="Proxima Nova" charset="0"/>
              <a:cs typeface="Arial" panose="020B0604020202020204" pitchFamily="34" charset="0"/>
            </a:endParaRPr>
          </a:p>
          <a:p>
            <a:endParaRPr lang="es-CL" dirty="0">
              <a:solidFill>
                <a:schemeClr val="bg2">
                  <a:lumMod val="25000"/>
                </a:schemeClr>
              </a:solidFill>
              <a:ea typeface="Proxima Nova" charset="0"/>
              <a:cs typeface="Arial" panose="020B0604020202020204" pitchFamily="34" charset="0"/>
            </a:endParaRPr>
          </a:p>
        </p:txBody>
      </p:sp>
      <p:sp>
        <p:nvSpPr>
          <p:cNvPr id="18" name="Rectángulo 17"/>
          <p:cNvSpPr/>
          <p:nvPr/>
        </p:nvSpPr>
        <p:spPr>
          <a:xfrm>
            <a:off x="1476260" y="572117"/>
            <a:ext cx="9485523" cy="1323439"/>
          </a:xfrm>
          <a:prstGeom prst="rect">
            <a:avLst/>
          </a:prstGeom>
          <a:noFill/>
        </p:spPr>
        <p:txBody>
          <a:bodyPr wrap="square" rtlCol="0">
            <a:spAutoFit/>
          </a:bodyPr>
          <a:lstStyle/>
          <a:p>
            <a:pPr algn="ctr"/>
            <a:r>
              <a:rPr lang="es-CL" sz="4000" b="1" dirty="0">
                <a:solidFill>
                  <a:schemeClr val="accent2">
                    <a:lumMod val="75000"/>
                  </a:schemeClr>
                </a:solidFill>
                <a:ea typeface="Proxima Nova" charset="0"/>
                <a:cs typeface="Arial" panose="020B0604020202020204" pitchFamily="34" charset="0"/>
              </a:rPr>
              <a:t>FORMACI</a:t>
            </a:r>
            <a:r>
              <a:rPr lang="es-ES" sz="4000" b="1" dirty="0">
                <a:solidFill>
                  <a:schemeClr val="accent2">
                    <a:lumMod val="75000"/>
                  </a:schemeClr>
                </a:solidFill>
                <a:ea typeface="Proxima Nova" charset="0"/>
                <a:cs typeface="Arial" panose="020B0604020202020204" pitchFamily="34" charset="0"/>
              </a:rPr>
              <a:t>ÓN NAVAL BÁSICA EN LA ESCUELA NAVAL </a:t>
            </a:r>
            <a:r>
              <a:rPr lang="es-CL" sz="4000" b="1" dirty="0">
                <a:solidFill>
                  <a:schemeClr val="accent2">
                    <a:lumMod val="75000"/>
                  </a:schemeClr>
                </a:solidFill>
                <a:ea typeface="Proxima Nova" charset="0"/>
                <a:cs typeface="Arial" panose="020B0604020202020204" pitchFamily="34" charset="0"/>
              </a:rPr>
              <a:t>“ARTURO PRAT”</a:t>
            </a:r>
          </a:p>
        </p:txBody>
      </p:sp>
      <p:sp>
        <p:nvSpPr>
          <p:cNvPr id="23" name="22 Estrella de 5 puntas"/>
          <p:cNvSpPr/>
          <p:nvPr/>
        </p:nvSpPr>
        <p:spPr>
          <a:xfrm>
            <a:off x="5819466" y="4332910"/>
            <a:ext cx="266242" cy="266242"/>
          </a:xfrm>
          <a:prstGeom prst="star5">
            <a:avLst>
              <a:gd name="adj" fmla="val 0"/>
              <a:gd name="hf" fmla="val 105146"/>
              <a:gd name="vf" fmla="val 110557"/>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0" name="Grupo 9">
            <a:extLst>
              <a:ext uri="{FF2B5EF4-FFF2-40B4-BE49-F238E27FC236}">
                <a16:creationId xmlns:a16="http://schemas.microsoft.com/office/drawing/2014/main" xmlns="" id="{1C4A37C0-1DE6-4A8F-83BF-04A15D7DF96A}"/>
              </a:ext>
            </a:extLst>
          </p:cNvPr>
          <p:cNvGrpSpPr/>
          <p:nvPr/>
        </p:nvGrpSpPr>
        <p:grpSpPr>
          <a:xfrm>
            <a:off x="91909" y="1472813"/>
            <a:ext cx="4181276" cy="5252428"/>
            <a:chOff x="91909" y="1472813"/>
            <a:chExt cx="4181276" cy="5252428"/>
          </a:xfrm>
        </p:grpSpPr>
        <p:pic>
          <p:nvPicPr>
            <p:cNvPr id="6" name="Imagen 5">
              <a:extLst>
                <a:ext uri="{FF2B5EF4-FFF2-40B4-BE49-F238E27FC236}">
                  <a16:creationId xmlns:a16="http://schemas.microsoft.com/office/drawing/2014/main" xmlns="" id="{F5979087-2933-489D-8434-69840C86AB0C}"/>
                </a:ext>
              </a:extLst>
            </p:cNvPr>
            <p:cNvPicPr>
              <a:picLocks noChangeAspect="1"/>
            </p:cNvPicPr>
            <p:nvPr/>
          </p:nvPicPr>
          <p:blipFill>
            <a:blip r:embed="rId3"/>
            <a:stretch>
              <a:fillRect/>
            </a:stretch>
          </p:blipFill>
          <p:spPr>
            <a:xfrm>
              <a:off x="91909" y="1472813"/>
              <a:ext cx="2153215" cy="2717262"/>
            </a:xfrm>
            <a:prstGeom prst="rect">
              <a:avLst/>
            </a:prstGeom>
          </p:spPr>
        </p:pic>
        <p:pic>
          <p:nvPicPr>
            <p:cNvPr id="7" name="Imagen 6">
              <a:extLst>
                <a:ext uri="{FF2B5EF4-FFF2-40B4-BE49-F238E27FC236}">
                  <a16:creationId xmlns:a16="http://schemas.microsoft.com/office/drawing/2014/main" xmlns="" id="{31C030C7-47AE-43D3-9D20-A0D8FA274AB2}"/>
                </a:ext>
              </a:extLst>
            </p:cNvPr>
            <p:cNvPicPr>
              <a:picLocks noChangeAspect="1"/>
            </p:cNvPicPr>
            <p:nvPr/>
          </p:nvPicPr>
          <p:blipFill>
            <a:blip r:embed="rId4"/>
            <a:stretch>
              <a:fillRect/>
            </a:stretch>
          </p:blipFill>
          <p:spPr>
            <a:xfrm>
              <a:off x="2232996" y="1787350"/>
              <a:ext cx="2040189" cy="2597361"/>
            </a:xfrm>
            <a:prstGeom prst="rect">
              <a:avLst/>
            </a:prstGeom>
          </p:spPr>
        </p:pic>
        <p:pic>
          <p:nvPicPr>
            <p:cNvPr id="8" name="Imagen 7">
              <a:extLst>
                <a:ext uri="{FF2B5EF4-FFF2-40B4-BE49-F238E27FC236}">
                  <a16:creationId xmlns:a16="http://schemas.microsoft.com/office/drawing/2014/main" xmlns="" id="{AC638C87-6347-4248-8347-61DE107AE70D}"/>
                </a:ext>
              </a:extLst>
            </p:cNvPr>
            <p:cNvPicPr>
              <a:picLocks noChangeAspect="1"/>
            </p:cNvPicPr>
            <p:nvPr/>
          </p:nvPicPr>
          <p:blipFill>
            <a:blip r:embed="rId5"/>
            <a:stretch>
              <a:fillRect/>
            </a:stretch>
          </p:blipFill>
          <p:spPr>
            <a:xfrm>
              <a:off x="146994" y="4063935"/>
              <a:ext cx="2045730" cy="2535166"/>
            </a:xfrm>
            <a:prstGeom prst="rect">
              <a:avLst/>
            </a:prstGeom>
          </p:spPr>
        </p:pic>
        <p:pic>
          <p:nvPicPr>
            <p:cNvPr id="9" name="Imagen 8">
              <a:extLst>
                <a:ext uri="{FF2B5EF4-FFF2-40B4-BE49-F238E27FC236}">
                  <a16:creationId xmlns:a16="http://schemas.microsoft.com/office/drawing/2014/main" xmlns="" id="{A5686481-0D0B-41D9-AE81-61265066D59D}"/>
                </a:ext>
              </a:extLst>
            </p:cNvPr>
            <p:cNvPicPr>
              <a:picLocks noChangeAspect="1"/>
            </p:cNvPicPr>
            <p:nvPr/>
          </p:nvPicPr>
          <p:blipFill>
            <a:blip r:embed="rId6"/>
            <a:stretch>
              <a:fillRect/>
            </a:stretch>
          </p:blipFill>
          <p:spPr>
            <a:xfrm>
              <a:off x="2098667" y="4190075"/>
              <a:ext cx="2174518" cy="2535166"/>
            </a:xfrm>
            <a:prstGeom prst="rect">
              <a:avLst/>
            </a:prstGeom>
          </p:spPr>
        </p:pic>
      </p:grpSp>
      <p:pic>
        <p:nvPicPr>
          <p:cNvPr id="13" name="Imagen 12">
            <a:extLst>
              <a:ext uri="{FF2B5EF4-FFF2-40B4-BE49-F238E27FC236}">
                <a16:creationId xmlns:a16="http://schemas.microsoft.com/office/drawing/2014/main" xmlns="" id="{B55EDD0B-3E16-45A3-ADDE-C79C494641C1}"/>
              </a:ext>
            </a:extLst>
          </p:cNvPr>
          <p:cNvPicPr>
            <a:picLocks noChangeAspect="1"/>
          </p:cNvPicPr>
          <p:nvPr/>
        </p:nvPicPr>
        <p:blipFill>
          <a:blip r:embed="rId7"/>
          <a:stretch>
            <a:fillRect/>
          </a:stretch>
        </p:blipFill>
        <p:spPr>
          <a:xfrm>
            <a:off x="5071164" y="3165627"/>
            <a:ext cx="268247" cy="256054"/>
          </a:xfrm>
          <a:prstGeom prst="rect">
            <a:avLst/>
          </a:prstGeom>
        </p:spPr>
      </p:pic>
      <p:pic>
        <p:nvPicPr>
          <p:cNvPr id="20" name="Imagen 19">
            <a:extLst>
              <a:ext uri="{FF2B5EF4-FFF2-40B4-BE49-F238E27FC236}">
                <a16:creationId xmlns:a16="http://schemas.microsoft.com/office/drawing/2014/main" xmlns="" id="{5EFC393A-77A2-42BE-8899-424B33E6F134}"/>
              </a:ext>
            </a:extLst>
          </p:cNvPr>
          <p:cNvPicPr>
            <a:picLocks noChangeAspect="1"/>
          </p:cNvPicPr>
          <p:nvPr/>
        </p:nvPicPr>
        <p:blipFill>
          <a:blip r:embed="rId7"/>
          <a:stretch>
            <a:fillRect/>
          </a:stretch>
        </p:blipFill>
        <p:spPr>
          <a:xfrm>
            <a:off x="5071164" y="3209696"/>
            <a:ext cx="268247" cy="256054"/>
          </a:xfrm>
          <a:prstGeom prst="rect">
            <a:avLst/>
          </a:prstGeom>
        </p:spPr>
      </p:pic>
      <p:pic>
        <p:nvPicPr>
          <p:cNvPr id="14" name="Imagen 13">
            <a:extLst>
              <a:ext uri="{FF2B5EF4-FFF2-40B4-BE49-F238E27FC236}">
                <a16:creationId xmlns:a16="http://schemas.microsoft.com/office/drawing/2014/main" xmlns="" id="{11607943-E34F-484A-BC54-500C9D5976FE}"/>
              </a:ext>
            </a:extLst>
          </p:cNvPr>
          <p:cNvPicPr>
            <a:picLocks noChangeAspect="1"/>
          </p:cNvPicPr>
          <p:nvPr/>
        </p:nvPicPr>
        <p:blipFill>
          <a:blip r:embed="rId7"/>
          <a:stretch>
            <a:fillRect/>
          </a:stretch>
        </p:blipFill>
        <p:spPr>
          <a:xfrm>
            <a:off x="5083176" y="4572778"/>
            <a:ext cx="268247" cy="256054"/>
          </a:xfrm>
          <a:prstGeom prst="rect">
            <a:avLst/>
          </a:prstGeom>
        </p:spPr>
      </p:pic>
      <p:pic>
        <p:nvPicPr>
          <p:cNvPr id="2" name="Imagen 1">
            <a:extLst>
              <a:ext uri="{FF2B5EF4-FFF2-40B4-BE49-F238E27FC236}">
                <a16:creationId xmlns:a16="http://schemas.microsoft.com/office/drawing/2014/main" xmlns="" id="{7C0420BC-8E5F-4BAE-A1C9-9F5AC6B69FCA}"/>
              </a:ext>
            </a:extLst>
          </p:cNvPr>
          <p:cNvPicPr>
            <a:picLocks noChangeAspect="1"/>
          </p:cNvPicPr>
          <p:nvPr/>
        </p:nvPicPr>
        <p:blipFill>
          <a:blip r:embed="rId8"/>
          <a:stretch>
            <a:fillRect/>
          </a:stretch>
        </p:blipFill>
        <p:spPr>
          <a:xfrm>
            <a:off x="-237338" y="809087"/>
            <a:ext cx="1627773" cy="213378"/>
          </a:xfrm>
          <a:prstGeom prst="rect">
            <a:avLst/>
          </a:prstGeom>
        </p:spPr>
      </p:pic>
    </p:spTree>
    <p:extLst>
      <p:ext uri="{BB962C8B-B14F-4D97-AF65-F5344CB8AC3E}">
        <p14:creationId xmlns:p14="http://schemas.microsoft.com/office/powerpoint/2010/main" val="391972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39 Imagen"/>
          <p:cNvPicPr>
            <a:picLocks noChangeAspect="1"/>
          </p:cNvPicPr>
          <p:nvPr/>
        </p:nvPicPr>
        <p:blipFill rotWithShape="1">
          <a:blip r:embed="rId2">
            <a:extLst>
              <a:ext uri="{28A0092B-C50C-407E-A947-70E740481C1C}">
                <a14:useLocalDpi xmlns:a14="http://schemas.microsoft.com/office/drawing/2010/main" val="0"/>
              </a:ext>
            </a:extLst>
          </a:blip>
          <a:srcRect t="59497" b="1"/>
          <a:stretch/>
        </p:blipFill>
        <p:spPr>
          <a:xfrm>
            <a:off x="-1" y="4080293"/>
            <a:ext cx="12206853" cy="2777703"/>
          </a:xfrm>
          <a:prstGeom prst="rect">
            <a:avLst/>
          </a:prstGeom>
        </p:spPr>
      </p:pic>
      <p:sp>
        <p:nvSpPr>
          <p:cNvPr id="7" name="TextBox 6">
            <a:extLst>
              <a:ext uri="{FF2B5EF4-FFF2-40B4-BE49-F238E27FC236}">
                <a16:creationId xmlns:a16="http://schemas.microsoft.com/office/drawing/2014/main" xmlns="" id="{45600021-F3B2-475D-B9F8-539E041D9817}"/>
              </a:ext>
            </a:extLst>
          </p:cNvPr>
          <p:cNvSpPr txBox="1"/>
          <p:nvPr/>
        </p:nvSpPr>
        <p:spPr>
          <a:xfrm>
            <a:off x="2641639" y="1594945"/>
            <a:ext cx="7460827" cy="1877437"/>
          </a:xfrm>
          <a:prstGeom prst="rect">
            <a:avLst/>
          </a:prstGeom>
          <a:noFill/>
        </p:spPr>
        <p:txBody>
          <a:bodyPr wrap="square" rtlCol="0">
            <a:spAutoFit/>
          </a:bodyPr>
          <a:lstStyle/>
          <a:p>
            <a:pPr algn="just"/>
            <a:r>
              <a:rPr lang="es-CL" sz="1600" dirty="0">
                <a:ea typeface="Proxima Nova Alt" charset="0"/>
                <a:cs typeface="Arial" panose="020B0604020202020204" pitchFamily="34" charset="0"/>
              </a:rPr>
              <a:t>Curso Medicina subacuática e hiperbárica en EE.UU.</a:t>
            </a:r>
          </a:p>
          <a:p>
            <a:pPr algn="just"/>
            <a:endParaRPr lang="es-CL" sz="12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Curso </a:t>
            </a:r>
            <a:r>
              <a:rPr lang="es-CL" sz="1600" dirty="0">
                <a:ea typeface="Proxima Nova" charset="0"/>
                <a:cs typeface="Arial" panose="020B0604020202020204" pitchFamily="34" charset="0"/>
              </a:rPr>
              <a:t>NBC </a:t>
            </a:r>
            <a:r>
              <a:rPr lang="es-CL" sz="1600" dirty="0">
                <a:solidFill>
                  <a:schemeClr val="accent1"/>
                </a:solidFill>
                <a:ea typeface="Proxima Nova" charset="0"/>
                <a:cs typeface="Arial" panose="020B0604020202020204" pitchFamily="34" charset="0"/>
              </a:rPr>
              <a:t>(Defense – Medical Management of Chemical and Bacteriologic Warfare).</a:t>
            </a:r>
          </a:p>
          <a:p>
            <a:pPr algn="just"/>
            <a:endParaRPr lang="es-CL" sz="12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Curso en medicina aeroespacial </a:t>
            </a:r>
            <a:r>
              <a:rPr lang="es-CL" sz="1600" dirty="0">
                <a:solidFill>
                  <a:schemeClr val="accent1"/>
                </a:solidFill>
                <a:ea typeface="Proxima Nova" charset="0"/>
                <a:cs typeface="Arial" panose="020B0604020202020204" pitchFamily="34" charset="0"/>
              </a:rPr>
              <a:t>(EE.UU. y/o Chile).</a:t>
            </a:r>
          </a:p>
          <a:p>
            <a:pPr algn="just"/>
            <a:endParaRPr lang="es-CL" sz="12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Seminario de tareas para enfrentar escape y rescate de submarinos </a:t>
            </a:r>
            <a:r>
              <a:rPr lang="es-CL" sz="1600" dirty="0">
                <a:solidFill>
                  <a:schemeClr val="accent1"/>
                </a:solidFill>
                <a:ea typeface="Proxima Nova" charset="0"/>
                <a:cs typeface="Arial" panose="020B0604020202020204" pitchFamily="34" charset="0"/>
              </a:rPr>
              <a:t>(Curso SMERWG nacional e internacional).</a:t>
            </a:r>
            <a:endParaRPr lang="es-ES" sz="1600" dirty="0">
              <a:solidFill>
                <a:schemeClr val="accent1"/>
              </a:solidFill>
              <a:ea typeface="Proxima Nova" charset="0"/>
              <a:cs typeface="Arial" panose="020B0604020202020204" pitchFamily="34" charset="0"/>
            </a:endParaRPr>
          </a:p>
        </p:txBody>
      </p:sp>
      <p:sp>
        <p:nvSpPr>
          <p:cNvPr id="13" name="TextBox 7">
            <a:extLst>
              <a:ext uri="{FF2B5EF4-FFF2-40B4-BE49-F238E27FC236}">
                <a16:creationId xmlns:a16="http://schemas.microsoft.com/office/drawing/2014/main" xmlns="" id="{FF7E1BFB-09B6-4134-B152-367E3CF88E11}"/>
              </a:ext>
            </a:extLst>
          </p:cNvPr>
          <p:cNvSpPr txBox="1"/>
          <p:nvPr/>
        </p:nvSpPr>
        <p:spPr>
          <a:xfrm>
            <a:off x="1174470" y="656954"/>
            <a:ext cx="10040700" cy="707886"/>
          </a:xfrm>
          <a:prstGeom prst="rect">
            <a:avLst/>
          </a:prstGeom>
          <a:noFill/>
        </p:spPr>
        <p:txBody>
          <a:bodyPr wrap="square" rtlCol="0">
            <a:spAutoFit/>
          </a:bodyPr>
          <a:lstStyle/>
          <a:p>
            <a:r>
              <a:rPr lang="es-ES" sz="4000" b="1" dirty="0">
                <a:solidFill>
                  <a:schemeClr val="accent2">
                    <a:lumMod val="75000"/>
                  </a:schemeClr>
                </a:solidFill>
                <a:ea typeface="Proxima Nova" charset="0"/>
                <a:cs typeface="Arial" panose="020B0604020202020204" pitchFamily="34" charset="0"/>
              </a:rPr>
              <a:t>AL INICIO DE LA CARRERA PUEDE POSTULAR A:</a:t>
            </a:r>
            <a:endParaRPr lang="es-CL" sz="4000" b="1" dirty="0">
              <a:solidFill>
                <a:schemeClr val="accent2">
                  <a:lumMod val="75000"/>
                </a:schemeClr>
              </a:solidFill>
              <a:ea typeface="Proxima Nova" charset="0"/>
              <a:cs typeface="Arial" panose="020B0604020202020204" pitchFamily="34" charset="0"/>
            </a:endParaRPr>
          </a:p>
        </p:txBody>
      </p:sp>
      <p:grpSp>
        <p:nvGrpSpPr>
          <p:cNvPr id="17" name="16 Grupo"/>
          <p:cNvGrpSpPr/>
          <p:nvPr/>
        </p:nvGrpSpPr>
        <p:grpSpPr>
          <a:xfrm>
            <a:off x="2358472" y="2564739"/>
            <a:ext cx="288123" cy="276327"/>
            <a:chOff x="-430306" y="3977005"/>
            <a:chExt cx="860612" cy="825373"/>
          </a:xfrm>
        </p:grpSpPr>
        <p:sp>
          <p:nvSpPr>
            <p:cNvPr id="18" name="17 Rectángulo"/>
            <p:cNvSpPr/>
            <p:nvPr/>
          </p:nvSpPr>
          <p:spPr>
            <a:xfrm>
              <a:off x="-430306" y="3977005"/>
              <a:ext cx="860612" cy="147918"/>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18 Rectángulo"/>
            <p:cNvSpPr/>
            <p:nvPr/>
          </p:nvSpPr>
          <p:spPr>
            <a:xfrm>
              <a:off x="-430306" y="4378134"/>
              <a:ext cx="860612" cy="424244"/>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19 Rectángulo"/>
            <p:cNvSpPr/>
            <p:nvPr/>
          </p:nvSpPr>
          <p:spPr>
            <a:xfrm>
              <a:off x="-430306" y="4177591"/>
              <a:ext cx="860612" cy="1479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14" name="13 Grupo"/>
          <p:cNvGrpSpPr/>
          <p:nvPr/>
        </p:nvGrpSpPr>
        <p:grpSpPr>
          <a:xfrm>
            <a:off x="1998" y="3908198"/>
            <a:ext cx="12365414" cy="1973481"/>
            <a:chOff x="1277579" y="5304837"/>
            <a:chExt cx="10471140" cy="1671161"/>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520" y="5304838"/>
              <a:ext cx="2506739" cy="1671160"/>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497" y="5304838"/>
              <a:ext cx="2782222" cy="1671158"/>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6129" y="5304837"/>
              <a:ext cx="2506739" cy="1671159"/>
            </a:xfrm>
            <a:prstGeom prst="rect">
              <a:avLst/>
            </a:prstGeom>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7579" y="5304837"/>
              <a:ext cx="2422334" cy="1671160"/>
            </a:xfrm>
            <a:prstGeom prst="rect">
              <a:avLst/>
            </a:prstGeom>
          </p:spPr>
        </p:pic>
      </p:grpSp>
      <p:grpSp>
        <p:nvGrpSpPr>
          <p:cNvPr id="23" name="22 Grupo"/>
          <p:cNvGrpSpPr/>
          <p:nvPr/>
        </p:nvGrpSpPr>
        <p:grpSpPr>
          <a:xfrm>
            <a:off x="2353534" y="2145144"/>
            <a:ext cx="288123" cy="276327"/>
            <a:chOff x="-430306" y="3977005"/>
            <a:chExt cx="860612" cy="825373"/>
          </a:xfrm>
        </p:grpSpPr>
        <p:sp>
          <p:nvSpPr>
            <p:cNvPr id="24" name="23 Rectángulo"/>
            <p:cNvSpPr/>
            <p:nvPr/>
          </p:nvSpPr>
          <p:spPr>
            <a:xfrm>
              <a:off x="-430306" y="3977005"/>
              <a:ext cx="860612" cy="147918"/>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24 Rectángulo"/>
            <p:cNvSpPr/>
            <p:nvPr/>
          </p:nvSpPr>
          <p:spPr>
            <a:xfrm>
              <a:off x="-430306" y="4378134"/>
              <a:ext cx="860612" cy="424244"/>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25 Rectángulo"/>
            <p:cNvSpPr/>
            <p:nvPr/>
          </p:nvSpPr>
          <p:spPr>
            <a:xfrm>
              <a:off x="-430306" y="4177591"/>
              <a:ext cx="860612" cy="1479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7" name="26 Grupo"/>
          <p:cNvGrpSpPr/>
          <p:nvPr/>
        </p:nvGrpSpPr>
        <p:grpSpPr>
          <a:xfrm>
            <a:off x="2353517" y="2996024"/>
            <a:ext cx="288123" cy="276327"/>
            <a:chOff x="-430306" y="3977005"/>
            <a:chExt cx="860612" cy="825373"/>
          </a:xfrm>
        </p:grpSpPr>
        <p:sp>
          <p:nvSpPr>
            <p:cNvPr id="28" name="27 Rectángulo"/>
            <p:cNvSpPr/>
            <p:nvPr/>
          </p:nvSpPr>
          <p:spPr>
            <a:xfrm>
              <a:off x="-430306" y="3977005"/>
              <a:ext cx="860612" cy="147918"/>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28 Rectángulo"/>
            <p:cNvSpPr/>
            <p:nvPr/>
          </p:nvSpPr>
          <p:spPr>
            <a:xfrm>
              <a:off x="-430306" y="4378134"/>
              <a:ext cx="860612" cy="424244"/>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29 Rectángulo"/>
            <p:cNvSpPr/>
            <p:nvPr/>
          </p:nvSpPr>
          <p:spPr>
            <a:xfrm>
              <a:off x="-430306" y="4177591"/>
              <a:ext cx="860612" cy="1479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1" name="30 Grupo"/>
          <p:cNvGrpSpPr/>
          <p:nvPr/>
        </p:nvGrpSpPr>
        <p:grpSpPr>
          <a:xfrm>
            <a:off x="2357904" y="1701097"/>
            <a:ext cx="288123" cy="276327"/>
            <a:chOff x="-430306" y="3977005"/>
            <a:chExt cx="860612" cy="825373"/>
          </a:xfrm>
        </p:grpSpPr>
        <p:sp>
          <p:nvSpPr>
            <p:cNvPr id="32" name="31 Rectángulo"/>
            <p:cNvSpPr/>
            <p:nvPr/>
          </p:nvSpPr>
          <p:spPr>
            <a:xfrm>
              <a:off x="-430306" y="3977005"/>
              <a:ext cx="860612" cy="147918"/>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32 Rectángulo"/>
            <p:cNvSpPr/>
            <p:nvPr/>
          </p:nvSpPr>
          <p:spPr>
            <a:xfrm>
              <a:off x="-430306" y="4378134"/>
              <a:ext cx="860612" cy="424244"/>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33 Rectángulo"/>
            <p:cNvSpPr/>
            <p:nvPr/>
          </p:nvSpPr>
          <p:spPr>
            <a:xfrm>
              <a:off x="-430306" y="4177591"/>
              <a:ext cx="860612" cy="1479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2" name="Imagen 1">
            <a:extLst>
              <a:ext uri="{FF2B5EF4-FFF2-40B4-BE49-F238E27FC236}">
                <a16:creationId xmlns:a16="http://schemas.microsoft.com/office/drawing/2014/main" xmlns="" id="{A9EF9A92-486D-4F26-8FCB-EE1CD6047D25}"/>
              </a:ext>
            </a:extLst>
          </p:cNvPr>
          <p:cNvPicPr>
            <a:picLocks noChangeAspect="1"/>
          </p:cNvPicPr>
          <p:nvPr/>
        </p:nvPicPr>
        <p:blipFill>
          <a:blip r:embed="rId7"/>
          <a:stretch>
            <a:fillRect/>
          </a:stretch>
        </p:blipFill>
        <p:spPr>
          <a:xfrm>
            <a:off x="-397556" y="914313"/>
            <a:ext cx="1627773" cy="213378"/>
          </a:xfrm>
          <a:prstGeom prst="rect">
            <a:avLst/>
          </a:prstGeom>
        </p:spPr>
      </p:pic>
    </p:spTree>
    <p:extLst>
      <p:ext uri="{BB962C8B-B14F-4D97-AF65-F5344CB8AC3E}">
        <p14:creationId xmlns:p14="http://schemas.microsoft.com/office/powerpoint/2010/main" val="430845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5">
            <a:extLst>
              <a:ext uri="{FF2B5EF4-FFF2-40B4-BE49-F238E27FC236}">
                <a16:creationId xmlns:a16="http://schemas.microsoft.com/office/drawing/2014/main" xmlns="" id="{CB648EF8-59F5-4A97-844A-ED77834AEE89}"/>
              </a:ext>
            </a:extLst>
          </p:cNvPr>
          <p:cNvSpPr txBox="1"/>
          <p:nvPr/>
        </p:nvSpPr>
        <p:spPr>
          <a:xfrm>
            <a:off x="8961981" y="5224240"/>
            <a:ext cx="2782343" cy="738664"/>
          </a:xfrm>
          <a:prstGeom prst="rect">
            <a:avLst/>
          </a:prstGeom>
          <a:noFill/>
        </p:spPr>
        <p:txBody>
          <a:bodyPr wrap="square" rtlCol="0">
            <a:spAutoFit/>
          </a:bodyPr>
          <a:lstStyle/>
          <a:p>
            <a:r>
              <a:rPr lang="es-ES" sz="1400" dirty="0">
                <a:solidFill>
                  <a:schemeClr val="bg1"/>
                </a:solidFill>
              </a:rPr>
              <a:t>/ </a:t>
            </a:r>
            <a:r>
              <a:rPr lang="es-CL" sz="1400" dirty="0">
                <a:solidFill>
                  <a:schemeClr val="bg1"/>
                </a:solidFill>
              </a:rPr>
              <a:t>Director de Sanidad</a:t>
            </a:r>
          </a:p>
          <a:p>
            <a:r>
              <a:rPr lang="es-CL" sz="1400" dirty="0">
                <a:solidFill>
                  <a:schemeClr val="bg1"/>
                </a:solidFill>
              </a:rPr>
              <a:t>/ Autoridad Sanitaria Institucional</a:t>
            </a:r>
          </a:p>
          <a:p>
            <a:r>
              <a:rPr lang="es-CL" sz="1400" dirty="0">
                <a:solidFill>
                  <a:schemeClr val="bg1"/>
                </a:solidFill>
              </a:rPr>
              <a:t>/ Integra el Alto Mando Naval</a:t>
            </a:r>
          </a:p>
        </p:txBody>
      </p:sp>
      <p:sp>
        <p:nvSpPr>
          <p:cNvPr id="20" name="TextBox 6">
            <a:extLst>
              <a:ext uri="{FF2B5EF4-FFF2-40B4-BE49-F238E27FC236}">
                <a16:creationId xmlns:a16="http://schemas.microsoft.com/office/drawing/2014/main" xmlns="" id="{9D4B59AB-8CD1-454E-B773-619EA5F5F838}"/>
              </a:ext>
            </a:extLst>
          </p:cNvPr>
          <p:cNvSpPr txBox="1"/>
          <p:nvPr/>
        </p:nvSpPr>
        <p:spPr>
          <a:xfrm>
            <a:off x="5308082" y="5231264"/>
            <a:ext cx="2107917" cy="738664"/>
          </a:xfrm>
          <a:prstGeom prst="rect">
            <a:avLst/>
          </a:prstGeom>
          <a:noFill/>
        </p:spPr>
        <p:txBody>
          <a:bodyPr wrap="square" rtlCol="0">
            <a:spAutoFit/>
          </a:bodyPr>
          <a:lstStyle/>
          <a:p>
            <a:r>
              <a:rPr lang="es-ES" sz="1400" dirty="0">
                <a:solidFill>
                  <a:schemeClr val="bg1"/>
                </a:solidFill>
              </a:rPr>
              <a:t>/ </a:t>
            </a:r>
            <a:r>
              <a:rPr lang="es-CL" sz="1400" dirty="0">
                <a:solidFill>
                  <a:schemeClr val="bg1"/>
                </a:solidFill>
              </a:rPr>
              <a:t>Jefaturas Alto Nivel</a:t>
            </a:r>
          </a:p>
          <a:p>
            <a:r>
              <a:rPr lang="es-ES" sz="1400" dirty="0">
                <a:solidFill>
                  <a:schemeClr val="bg1"/>
                </a:solidFill>
              </a:rPr>
              <a:t>/ D</a:t>
            </a:r>
            <a:r>
              <a:rPr lang="es-CL" sz="1400" dirty="0" err="1">
                <a:solidFill>
                  <a:schemeClr val="bg1"/>
                </a:solidFill>
              </a:rPr>
              <a:t>irector</a:t>
            </a:r>
            <a:r>
              <a:rPr lang="es-CL" sz="1400" dirty="0">
                <a:solidFill>
                  <a:schemeClr val="bg1"/>
                </a:solidFill>
              </a:rPr>
              <a:t> HH.NN.</a:t>
            </a:r>
          </a:p>
          <a:p>
            <a:r>
              <a:rPr lang="es-ES" sz="1400" dirty="0">
                <a:solidFill>
                  <a:schemeClr val="bg1"/>
                </a:solidFill>
              </a:rPr>
              <a:t>/ J</a:t>
            </a:r>
            <a:r>
              <a:rPr lang="es-CL" sz="1400" dirty="0">
                <a:solidFill>
                  <a:schemeClr val="bg1"/>
                </a:solidFill>
              </a:rPr>
              <a:t>efe C.A.P.S.A.</a:t>
            </a:r>
          </a:p>
        </p:txBody>
      </p:sp>
      <p:sp>
        <p:nvSpPr>
          <p:cNvPr id="21" name="TextBox 7">
            <a:extLst>
              <a:ext uri="{FF2B5EF4-FFF2-40B4-BE49-F238E27FC236}">
                <a16:creationId xmlns:a16="http://schemas.microsoft.com/office/drawing/2014/main" xmlns="" id="{3023DDCF-9D80-42AC-B4BE-7899DDD34D6C}"/>
              </a:ext>
            </a:extLst>
          </p:cNvPr>
          <p:cNvSpPr txBox="1"/>
          <p:nvPr/>
        </p:nvSpPr>
        <p:spPr>
          <a:xfrm>
            <a:off x="1431630" y="5231264"/>
            <a:ext cx="2845095" cy="1384995"/>
          </a:xfrm>
          <a:prstGeom prst="rect">
            <a:avLst/>
          </a:prstGeom>
          <a:noFill/>
        </p:spPr>
        <p:txBody>
          <a:bodyPr wrap="square" rtlCol="0">
            <a:spAutoFit/>
          </a:bodyPr>
          <a:lstStyle/>
          <a:p>
            <a:r>
              <a:rPr lang="es-ES" sz="1400" dirty="0">
                <a:solidFill>
                  <a:schemeClr val="bg1"/>
                </a:solidFill>
              </a:rPr>
              <a:t>/ Desempeño clínico</a:t>
            </a:r>
          </a:p>
          <a:p>
            <a:r>
              <a:rPr lang="es-ES" sz="1400" dirty="0">
                <a:solidFill>
                  <a:schemeClr val="bg1"/>
                </a:solidFill>
              </a:rPr>
              <a:t>/ Curso de Informaciones (Academia de  Guerra Naval)</a:t>
            </a:r>
          </a:p>
          <a:p>
            <a:r>
              <a:rPr lang="es-ES" sz="1400" dirty="0">
                <a:solidFill>
                  <a:schemeClr val="bg1"/>
                </a:solidFill>
              </a:rPr>
              <a:t>/ Post-Grado/Post-Título</a:t>
            </a:r>
          </a:p>
          <a:p>
            <a:r>
              <a:rPr lang="es-ES" sz="1400" dirty="0">
                <a:solidFill>
                  <a:schemeClr val="bg1"/>
                </a:solidFill>
              </a:rPr>
              <a:t>/ Funciones administrativas</a:t>
            </a:r>
          </a:p>
          <a:p>
            <a:r>
              <a:rPr lang="es-ES" sz="1400" dirty="0">
                <a:solidFill>
                  <a:schemeClr val="bg1"/>
                </a:solidFill>
              </a:rPr>
              <a:t>(Jefaturas Intermedias)</a:t>
            </a:r>
            <a:endParaRPr lang="es-CL" sz="1400" dirty="0">
              <a:solidFill>
                <a:schemeClr val="bg1"/>
              </a:solidFill>
            </a:endParaRPr>
          </a:p>
        </p:txBody>
      </p:sp>
      <p:grpSp>
        <p:nvGrpSpPr>
          <p:cNvPr id="3" name="Grupo 2">
            <a:extLst>
              <a:ext uri="{FF2B5EF4-FFF2-40B4-BE49-F238E27FC236}">
                <a16:creationId xmlns:a16="http://schemas.microsoft.com/office/drawing/2014/main" xmlns="" id="{6C7ADB0F-127D-4E97-93DF-46BEA562D2A7}"/>
              </a:ext>
            </a:extLst>
          </p:cNvPr>
          <p:cNvGrpSpPr/>
          <p:nvPr/>
        </p:nvGrpSpPr>
        <p:grpSpPr>
          <a:xfrm>
            <a:off x="1423610" y="2223357"/>
            <a:ext cx="3537815" cy="1716017"/>
            <a:chOff x="1423610" y="2223357"/>
            <a:chExt cx="3537815" cy="1716017"/>
          </a:xfrm>
        </p:grpSpPr>
        <p:sp>
          <p:nvSpPr>
            <p:cNvPr id="2" name="Rectángulo 1"/>
            <p:cNvSpPr/>
            <p:nvPr/>
          </p:nvSpPr>
          <p:spPr>
            <a:xfrm>
              <a:off x="1423610" y="2223357"/>
              <a:ext cx="2767390" cy="546466"/>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solidFill>
                    <a:srgbClr val="1C4E91"/>
                  </a:solidFill>
                  <a:ea typeface="Proxima Nova" charset="0"/>
                  <a:cs typeface="Arial" pitchFamily="34" charset="0"/>
                </a:rPr>
                <a:t>ASPIRANTE</a:t>
              </a:r>
            </a:p>
            <a:p>
              <a:r>
                <a:rPr lang="es-CL" sz="1200" b="1" dirty="0">
                  <a:solidFill>
                    <a:srgbClr val="1C4E91"/>
                  </a:solidFill>
                  <a:latin typeface="Arial Narrow" pitchFamily="34" charset="0"/>
                  <a:ea typeface="Proxima Nova" charset="0"/>
                  <a:cs typeface="Arial" pitchFamily="34" charset="0"/>
                </a:rPr>
                <a:t>(5 MESES)</a:t>
              </a:r>
            </a:p>
          </p:txBody>
        </p:sp>
        <p:sp>
          <p:nvSpPr>
            <p:cNvPr id="24" name="TextBox 10">
              <a:extLst>
                <a:ext uri="{FF2B5EF4-FFF2-40B4-BE49-F238E27FC236}">
                  <a16:creationId xmlns:a16="http://schemas.microsoft.com/office/drawing/2014/main" xmlns="" id="{FD4EE12D-F751-4AE5-9B4A-29F7C23F1679}"/>
                </a:ext>
              </a:extLst>
            </p:cNvPr>
            <p:cNvSpPr txBox="1"/>
            <p:nvPr/>
          </p:nvSpPr>
          <p:spPr>
            <a:xfrm>
              <a:off x="1423610" y="2769823"/>
              <a:ext cx="3537815" cy="1169551"/>
            </a:xfrm>
            <a:prstGeom prst="rect">
              <a:avLst/>
            </a:prstGeom>
            <a:noFill/>
          </p:spPr>
          <p:txBody>
            <a:bodyPr wrap="square" rtlCol="0">
              <a:spAutoFit/>
            </a:bodyPr>
            <a:lstStyle/>
            <a:p>
              <a:r>
                <a:rPr lang="es-ES" sz="1400" dirty="0">
                  <a:solidFill>
                    <a:schemeClr val="bg1"/>
                  </a:solidFill>
                  <a:cs typeface="Arial" pitchFamily="34" charset="0"/>
                </a:rPr>
                <a:t>/ Curso de adoctrinamiento (EN)</a:t>
              </a:r>
            </a:p>
            <a:p>
              <a:r>
                <a:rPr lang="es-ES" sz="1400" dirty="0">
                  <a:solidFill>
                    <a:schemeClr val="bg1"/>
                  </a:solidFill>
                  <a:cs typeface="Arial" pitchFamily="34" charset="0"/>
                </a:rPr>
                <a:t>/ Instrucción Naval Práctica (D.S.A.)</a:t>
              </a:r>
            </a:p>
            <a:p>
              <a:r>
                <a:rPr lang="es-ES" sz="1400" dirty="0">
                  <a:solidFill>
                    <a:schemeClr val="bg1"/>
                  </a:solidFill>
                  <a:cs typeface="Arial" pitchFamily="34" charset="0"/>
                </a:rPr>
                <a:t>/ Capacitación en Medicina Naval y A.P.S.</a:t>
              </a:r>
            </a:p>
            <a:p>
              <a:r>
                <a:rPr lang="es-ES" sz="1400" dirty="0">
                  <a:solidFill>
                    <a:schemeClr val="bg1"/>
                  </a:solidFill>
                  <a:cs typeface="Arial" pitchFamily="34" charset="0"/>
                </a:rPr>
                <a:t>/ Capacitación Básica Medicina Operativa</a:t>
              </a:r>
            </a:p>
            <a:p>
              <a:r>
                <a:rPr lang="es-ES" sz="1400" dirty="0">
                  <a:solidFill>
                    <a:schemeClr val="bg1"/>
                  </a:solidFill>
                  <a:cs typeface="Arial" pitchFamily="34" charset="0"/>
                </a:rPr>
                <a:t>/ Graduación como Oficial de Sanidad</a:t>
              </a:r>
              <a:endParaRPr lang="es-ES" sz="1300" dirty="0">
                <a:solidFill>
                  <a:schemeClr val="bg1"/>
                </a:solidFill>
                <a:cs typeface="Arial" pitchFamily="34" charset="0"/>
              </a:endParaRPr>
            </a:p>
          </p:txBody>
        </p:sp>
      </p:grpSp>
      <p:sp>
        <p:nvSpPr>
          <p:cNvPr id="25" name="TextBox 7">
            <a:extLst>
              <a:ext uri="{FF2B5EF4-FFF2-40B4-BE49-F238E27FC236}">
                <a16:creationId xmlns:a16="http://schemas.microsoft.com/office/drawing/2014/main" xmlns="" id="{FF7E1BFB-09B6-4134-B152-367E3CF88E11}"/>
              </a:ext>
            </a:extLst>
          </p:cNvPr>
          <p:cNvSpPr txBox="1"/>
          <p:nvPr/>
        </p:nvSpPr>
        <p:spPr>
          <a:xfrm>
            <a:off x="1358745" y="429005"/>
            <a:ext cx="10122210" cy="1200329"/>
          </a:xfrm>
          <a:prstGeom prst="rect">
            <a:avLst/>
          </a:prstGeom>
          <a:noFill/>
        </p:spPr>
        <p:txBody>
          <a:bodyPr wrap="square" rtlCol="0">
            <a:spAutoFit/>
          </a:bodyPr>
          <a:lstStyle/>
          <a:p>
            <a:r>
              <a:rPr lang="es-ES" sz="3600" b="1" dirty="0">
                <a:solidFill>
                  <a:schemeClr val="bg1"/>
                </a:solidFill>
                <a:ea typeface="Proxima Nova" charset="0"/>
                <a:cs typeface="Arial" panose="020B0604020202020204" pitchFamily="34" charset="0"/>
              </a:rPr>
              <a:t>Etapas en el desarrollo de la carrera del Oficial de los Servicios del Escalafón de Sanidad</a:t>
            </a:r>
            <a:endParaRPr lang="es-CL" sz="3600" b="1" dirty="0">
              <a:solidFill>
                <a:schemeClr val="bg1"/>
              </a:solidFill>
              <a:ea typeface="Proxima Nova" charset="0"/>
              <a:cs typeface="Arial" panose="020B0604020202020204"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021" y="2262073"/>
            <a:ext cx="583784"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5505" y="2262073"/>
            <a:ext cx="588325"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03" y="4648106"/>
            <a:ext cx="583784"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4213" y="4648106"/>
            <a:ext cx="583784"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0046" y="4648106"/>
            <a:ext cx="583784"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948" y="2226963"/>
            <a:ext cx="588325"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a:extLst>
              <a:ext uri="{FF2B5EF4-FFF2-40B4-BE49-F238E27FC236}">
                <a16:creationId xmlns:a16="http://schemas.microsoft.com/office/drawing/2014/main" xmlns="" id="{B550EDF4-ACF6-44EB-859B-7C2325E24C77}"/>
              </a:ext>
            </a:extLst>
          </p:cNvPr>
          <p:cNvGrpSpPr/>
          <p:nvPr/>
        </p:nvGrpSpPr>
        <p:grpSpPr>
          <a:xfrm>
            <a:off x="5266017" y="2223357"/>
            <a:ext cx="3329320" cy="2146904"/>
            <a:chOff x="5266017" y="2223357"/>
            <a:chExt cx="3329320" cy="2146904"/>
          </a:xfrm>
        </p:grpSpPr>
        <p:sp>
          <p:nvSpPr>
            <p:cNvPr id="23" name="TextBox 9">
              <a:extLst>
                <a:ext uri="{FF2B5EF4-FFF2-40B4-BE49-F238E27FC236}">
                  <a16:creationId xmlns:a16="http://schemas.microsoft.com/office/drawing/2014/main" xmlns="" id="{120A2A96-3303-4C61-8930-8F5C5CC88F93}"/>
                </a:ext>
              </a:extLst>
            </p:cNvPr>
            <p:cNvSpPr txBox="1"/>
            <p:nvPr/>
          </p:nvSpPr>
          <p:spPr>
            <a:xfrm>
              <a:off x="5266017" y="2769823"/>
              <a:ext cx="3329320" cy="1600438"/>
            </a:xfrm>
            <a:prstGeom prst="rect">
              <a:avLst/>
            </a:prstGeom>
            <a:noFill/>
          </p:spPr>
          <p:txBody>
            <a:bodyPr wrap="square" rtlCol="0">
              <a:spAutoFit/>
            </a:bodyPr>
            <a:lstStyle/>
            <a:p>
              <a:r>
                <a:rPr lang="es-ES" sz="1400" dirty="0">
                  <a:solidFill>
                    <a:schemeClr val="bg1"/>
                  </a:solidFill>
                </a:rPr>
                <a:t>/ Ejercicio práctico de la profesión</a:t>
              </a:r>
            </a:p>
            <a:p>
              <a:r>
                <a:rPr lang="es-ES" sz="1400" dirty="0">
                  <a:solidFill>
                    <a:schemeClr val="bg1"/>
                  </a:solidFill>
                </a:rPr>
                <a:t>/ Comisiones y embarcos</a:t>
              </a:r>
            </a:p>
            <a:p>
              <a:r>
                <a:rPr lang="es-ES" sz="1400" dirty="0">
                  <a:solidFill>
                    <a:schemeClr val="bg1"/>
                  </a:solidFill>
                </a:rPr>
                <a:t>/ Capacitación Básica Medicina Operativa</a:t>
              </a:r>
            </a:p>
            <a:p>
              <a:r>
                <a:rPr lang="es-ES" sz="1400" dirty="0">
                  <a:solidFill>
                    <a:schemeClr val="bg1"/>
                  </a:solidFill>
                </a:rPr>
                <a:t>/ Formación área Medicina Operativa</a:t>
              </a:r>
            </a:p>
            <a:p>
              <a:r>
                <a:rPr lang="es-ES" sz="1400" dirty="0">
                  <a:solidFill>
                    <a:schemeClr val="bg1"/>
                  </a:solidFill>
                </a:rPr>
                <a:t>/ Preferencia desempeño APS</a:t>
              </a:r>
            </a:p>
            <a:p>
              <a:r>
                <a:rPr lang="es-ES" sz="1400" dirty="0">
                  <a:solidFill>
                    <a:schemeClr val="bg1"/>
                  </a:solidFill>
                </a:rPr>
                <a:t>/ Jornadas complementarias a contrato Of</a:t>
              </a:r>
            </a:p>
            <a:p>
              <a:r>
                <a:rPr lang="es-ES" sz="1400" dirty="0">
                  <a:solidFill>
                    <a:schemeClr val="bg1"/>
                  </a:solidFill>
                </a:rPr>
                <a:t>/ Inicio Beca 4to año Teniente</a:t>
              </a:r>
              <a:r>
                <a:rPr lang="es-ES" sz="1300" dirty="0">
                  <a:solidFill>
                    <a:schemeClr val="bg1"/>
                  </a:solidFill>
                </a:rPr>
                <a:t> 1°</a:t>
              </a:r>
            </a:p>
          </p:txBody>
        </p:sp>
        <p:sp>
          <p:nvSpPr>
            <p:cNvPr id="32" name="Rectángulo 1"/>
            <p:cNvSpPr/>
            <p:nvPr/>
          </p:nvSpPr>
          <p:spPr>
            <a:xfrm>
              <a:off x="5308081" y="2223357"/>
              <a:ext cx="2107918" cy="546466"/>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solidFill>
                    <a:srgbClr val="1C4E91"/>
                  </a:solidFill>
                  <a:ea typeface="Proxima Nova" charset="0"/>
                  <a:cs typeface="Arial" pitchFamily="34" charset="0"/>
                </a:rPr>
                <a:t>TENIENTE 1º SN</a:t>
              </a:r>
            </a:p>
            <a:p>
              <a:r>
                <a:rPr lang="es-CL" sz="1200" b="1" dirty="0">
                  <a:solidFill>
                    <a:srgbClr val="1C4E91"/>
                  </a:solidFill>
                  <a:ea typeface="Proxima Nova" charset="0"/>
                  <a:cs typeface="Arial" pitchFamily="34" charset="0"/>
                </a:rPr>
                <a:t>(5 AÑOS EN EL GRADO)</a:t>
              </a:r>
            </a:p>
          </p:txBody>
        </p:sp>
      </p:grpSp>
      <p:grpSp>
        <p:nvGrpSpPr>
          <p:cNvPr id="5" name="Grupo 4">
            <a:extLst>
              <a:ext uri="{FF2B5EF4-FFF2-40B4-BE49-F238E27FC236}">
                <a16:creationId xmlns:a16="http://schemas.microsoft.com/office/drawing/2014/main" xmlns="" id="{13A38C12-EC78-471D-8DC6-7D06B1786BAA}"/>
              </a:ext>
            </a:extLst>
          </p:cNvPr>
          <p:cNvGrpSpPr/>
          <p:nvPr/>
        </p:nvGrpSpPr>
        <p:grpSpPr>
          <a:xfrm>
            <a:off x="8961981" y="2223357"/>
            <a:ext cx="2782344" cy="1500573"/>
            <a:chOff x="8961981" y="2223357"/>
            <a:chExt cx="2782344" cy="1500573"/>
          </a:xfrm>
        </p:grpSpPr>
        <p:sp>
          <p:nvSpPr>
            <p:cNvPr id="22" name="TextBox 8">
              <a:extLst>
                <a:ext uri="{FF2B5EF4-FFF2-40B4-BE49-F238E27FC236}">
                  <a16:creationId xmlns:a16="http://schemas.microsoft.com/office/drawing/2014/main" xmlns="" id="{33FA79F7-7293-45E7-8F1D-45C1C3DF0B1D}"/>
                </a:ext>
              </a:extLst>
            </p:cNvPr>
            <p:cNvSpPr txBox="1"/>
            <p:nvPr/>
          </p:nvSpPr>
          <p:spPr>
            <a:xfrm>
              <a:off x="8961982" y="2769823"/>
              <a:ext cx="2782343" cy="954107"/>
            </a:xfrm>
            <a:prstGeom prst="rect">
              <a:avLst/>
            </a:prstGeom>
            <a:noFill/>
          </p:spPr>
          <p:txBody>
            <a:bodyPr wrap="square" rtlCol="0">
              <a:spAutoFit/>
            </a:bodyPr>
            <a:lstStyle/>
            <a:p>
              <a:r>
                <a:rPr lang="es-ES" sz="1400" dirty="0">
                  <a:solidFill>
                    <a:schemeClr val="bg1"/>
                  </a:solidFill>
                </a:rPr>
                <a:t>/ Término de Beca</a:t>
              </a:r>
            </a:p>
            <a:p>
              <a:r>
                <a:rPr lang="es-ES" sz="1400" dirty="0">
                  <a:solidFill>
                    <a:schemeClr val="bg1"/>
                  </a:solidFill>
                </a:rPr>
                <a:t>/ Aplicación nuevos conocimientos, con énfasis en desempeño clínico</a:t>
              </a:r>
            </a:p>
            <a:p>
              <a:r>
                <a:rPr lang="es-ES" sz="1400" dirty="0">
                  <a:solidFill>
                    <a:schemeClr val="bg1"/>
                  </a:solidFill>
                </a:rPr>
                <a:t>/ Asesoría al Mando</a:t>
              </a:r>
            </a:p>
          </p:txBody>
        </p:sp>
        <p:sp>
          <p:nvSpPr>
            <p:cNvPr id="34" name="Rectángulo 1"/>
            <p:cNvSpPr/>
            <p:nvPr/>
          </p:nvSpPr>
          <p:spPr>
            <a:xfrm>
              <a:off x="8961981" y="2223357"/>
              <a:ext cx="2290219" cy="546466"/>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solidFill>
                    <a:srgbClr val="1C4E91"/>
                  </a:solidFill>
                  <a:ea typeface="Proxima Nova" charset="0"/>
                  <a:cs typeface="Arial" pitchFamily="34" charset="0"/>
                </a:rPr>
                <a:t>CAPITÁN DE CORBETA SN</a:t>
              </a:r>
            </a:p>
            <a:p>
              <a:r>
                <a:rPr lang="es-CL" sz="1200" b="1" dirty="0">
                  <a:solidFill>
                    <a:srgbClr val="1C4E91"/>
                  </a:solidFill>
                  <a:ea typeface="Proxima Nova" charset="0"/>
                  <a:cs typeface="Arial" pitchFamily="34" charset="0"/>
                </a:rPr>
                <a:t>(7  AÑOS O MÁS EN EL GRADO)</a:t>
              </a:r>
            </a:p>
          </p:txBody>
        </p:sp>
      </p:grpSp>
      <p:sp>
        <p:nvSpPr>
          <p:cNvPr id="35" name="Rectángulo 1"/>
          <p:cNvSpPr/>
          <p:nvPr/>
        </p:nvSpPr>
        <p:spPr>
          <a:xfrm>
            <a:off x="1423610" y="4677774"/>
            <a:ext cx="2767390" cy="546466"/>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solidFill>
                  <a:srgbClr val="1C4E91"/>
                </a:solidFill>
                <a:ea typeface="Proxima Nova" charset="0"/>
                <a:cs typeface="Arial" pitchFamily="34" charset="0"/>
              </a:rPr>
              <a:t>CAPITÁN DE FRAGATA SN</a:t>
            </a:r>
          </a:p>
          <a:p>
            <a:r>
              <a:rPr lang="es-CL" sz="1200" b="1" dirty="0">
                <a:solidFill>
                  <a:srgbClr val="1C4E91"/>
                </a:solidFill>
                <a:ea typeface="Proxima Nova" charset="0"/>
                <a:cs typeface="Arial" pitchFamily="34" charset="0"/>
              </a:rPr>
              <a:t>(6 AÑOS O MÁS EN EL GRADO)</a:t>
            </a:r>
          </a:p>
        </p:txBody>
      </p:sp>
      <p:sp>
        <p:nvSpPr>
          <p:cNvPr id="36" name="Rectángulo 1"/>
          <p:cNvSpPr/>
          <p:nvPr/>
        </p:nvSpPr>
        <p:spPr>
          <a:xfrm>
            <a:off x="5308081" y="4677774"/>
            <a:ext cx="2107918" cy="546466"/>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solidFill>
                  <a:srgbClr val="1C4E91"/>
                </a:solidFill>
                <a:ea typeface="Proxima Nova" charset="0"/>
                <a:cs typeface="Arial" pitchFamily="34" charset="0"/>
              </a:rPr>
              <a:t>CAPITÁN DE NAVÍO SN</a:t>
            </a:r>
          </a:p>
          <a:p>
            <a:r>
              <a:rPr lang="es-CL" sz="1200" b="1" dirty="0">
                <a:solidFill>
                  <a:srgbClr val="1C4E91"/>
                </a:solidFill>
                <a:ea typeface="Proxima Nova" charset="0"/>
                <a:cs typeface="Arial" pitchFamily="34" charset="0"/>
              </a:rPr>
              <a:t>(5 AÑOS O MÁS EN EL GRADO)</a:t>
            </a:r>
          </a:p>
        </p:txBody>
      </p:sp>
      <p:sp>
        <p:nvSpPr>
          <p:cNvPr id="37" name="Rectángulo 1"/>
          <p:cNvSpPr/>
          <p:nvPr/>
        </p:nvSpPr>
        <p:spPr>
          <a:xfrm>
            <a:off x="8961981" y="4677774"/>
            <a:ext cx="2290219" cy="546466"/>
          </a:xfrm>
          <a:prstGeom prst="rect">
            <a:avLst/>
          </a:prstGeom>
          <a:solidFill>
            <a:srgbClr val="F2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1400" b="1" dirty="0">
                <a:solidFill>
                  <a:srgbClr val="1C4E91"/>
                </a:solidFill>
                <a:ea typeface="Proxima Nova" charset="0"/>
                <a:cs typeface="Arial" pitchFamily="34" charset="0"/>
              </a:rPr>
              <a:t>CONTRAALMIRANTE SN</a:t>
            </a:r>
            <a:endParaRPr lang="es-CL" sz="1200" b="1" dirty="0">
              <a:solidFill>
                <a:srgbClr val="1C4E91"/>
              </a:solidFill>
              <a:ea typeface="Proxima Nova" charset="0"/>
              <a:cs typeface="Arial" pitchFamily="34" charset="0"/>
            </a:endParaRPr>
          </a:p>
        </p:txBody>
      </p:sp>
      <p:pic>
        <p:nvPicPr>
          <p:cNvPr id="6" name="Imagen 5">
            <a:extLst>
              <a:ext uri="{FF2B5EF4-FFF2-40B4-BE49-F238E27FC236}">
                <a16:creationId xmlns:a16="http://schemas.microsoft.com/office/drawing/2014/main" xmlns="" id="{08940774-B79E-4281-9084-7F0F2D84C09D}"/>
              </a:ext>
            </a:extLst>
          </p:cNvPr>
          <p:cNvPicPr>
            <a:picLocks noChangeAspect="1"/>
          </p:cNvPicPr>
          <p:nvPr/>
        </p:nvPicPr>
        <p:blipFill>
          <a:blip r:embed="rId9"/>
          <a:stretch>
            <a:fillRect/>
          </a:stretch>
        </p:blipFill>
        <p:spPr>
          <a:xfrm>
            <a:off x="-269028" y="916516"/>
            <a:ext cx="1627773" cy="213378"/>
          </a:xfrm>
          <a:prstGeom prst="rect">
            <a:avLst/>
          </a:prstGeom>
        </p:spPr>
      </p:pic>
    </p:spTree>
    <p:extLst>
      <p:ext uri="{BB962C8B-B14F-4D97-AF65-F5344CB8AC3E}">
        <p14:creationId xmlns:p14="http://schemas.microsoft.com/office/powerpoint/2010/main" val="53034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831456" y="5443178"/>
            <a:ext cx="6360543" cy="517676"/>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TextBox 5">
            <a:extLst>
              <a:ext uri="{FF2B5EF4-FFF2-40B4-BE49-F238E27FC236}">
                <a16:creationId xmlns:a16="http://schemas.microsoft.com/office/drawing/2014/main" xmlns="" id="{97CCD37F-0211-4535-BE13-C03C258A43C8}"/>
              </a:ext>
            </a:extLst>
          </p:cNvPr>
          <p:cNvSpPr txBox="1"/>
          <p:nvPr/>
        </p:nvSpPr>
        <p:spPr>
          <a:xfrm>
            <a:off x="2558324" y="1331348"/>
            <a:ext cx="914402" cy="1938992"/>
          </a:xfrm>
          <a:prstGeom prst="rect">
            <a:avLst/>
          </a:prstGeom>
          <a:noFill/>
        </p:spPr>
        <p:txBody>
          <a:bodyPr wrap="square" rtlCol="0">
            <a:spAutoFit/>
          </a:bodyPr>
          <a:lstStyle/>
          <a:p>
            <a:pPr algn="ctr"/>
            <a:r>
              <a:rPr lang="es-ES" sz="12000" dirty="0">
                <a:solidFill>
                  <a:srgbClr val="C00000"/>
                </a:solidFill>
                <a:latin typeface=" Olivia Dhorgent" pitchFamily="2" charset="0"/>
              </a:rPr>
              <a:t>“</a:t>
            </a:r>
            <a:endParaRPr lang="es-CL" sz="12000" b="1" dirty="0">
              <a:solidFill>
                <a:srgbClr val="C00000"/>
              </a:solidFill>
              <a:latin typeface=" Olivia Dhorgent" pitchFamily="2" charset="0"/>
              <a:cs typeface="HighVoltage Rough" panose="020B0604020202020204" pitchFamily="34" charset="0"/>
            </a:endParaRPr>
          </a:p>
        </p:txBody>
      </p:sp>
      <p:sp>
        <p:nvSpPr>
          <p:cNvPr id="12" name="TextBox 5">
            <a:extLst>
              <a:ext uri="{FF2B5EF4-FFF2-40B4-BE49-F238E27FC236}">
                <a16:creationId xmlns:a16="http://schemas.microsoft.com/office/drawing/2014/main" xmlns="" id="{97CCD37F-0211-4535-BE13-C03C258A43C8}"/>
              </a:ext>
            </a:extLst>
          </p:cNvPr>
          <p:cNvSpPr txBox="1"/>
          <p:nvPr/>
        </p:nvSpPr>
        <p:spPr>
          <a:xfrm rot="10800000">
            <a:off x="8654324" y="3139858"/>
            <a:ext cx="914402" cy="1938992"/>
          </a:xfrm>
          <a:prstGeom prst="rect">
            <a:avLst/>
          </a:prstGeom>
          <a:noFill/>
        </p:spPr>
        <p:txBody>
          <a:bodyPr wrap="square" rtlCol="0">
            <a:spAutoFit/>
          </a:bodyPr>
          <a:lstStyle/>
          <a:p>
            <a:pPr algn="ctr"/>
            <a:r>
              <a:rPr lang="es-ES" sz="12000" dirty="0">
                <a:solidFill>
                  <a:srgbClr val="C00000"/>
                </a:solidFill>
                <a:latin typeface=" Olivia Dhorgent" pitchFamily="2" charset="0"/>
              </a:rPr>
              <a:t>“</a:t>
            </a:r>
            <a:endParaRPr lang="es-CL" sz="12000" b="1" dirty="0">
              <a:solidFill>
                <a:srgbClr val="C00000"/>
              </a:solidFill>
              <a:latin typeface=" Olivia Dhorgent" pitchFamily="2" charset="0"/>
              <a:cs typeface="HighVoltage Rough" panose="020B0604020202020204" pitchFamily="34" charset="0"/>
            </a:endParaRPr>
          </a:p>
        </p:txBody>
      </p:sp>
      <p:sp>
        <p:nvSpPr>
          <p:cNvPr id="4" name="3 Rectángulo"/>
          <p:cNvSpPr/>
          <p:nvPr/>
        </p:nvSpPr>
        <p:spPr>
          <a:xfrm>
            <a:off x="2545966" y="5460430"/>
            <a:ext cx="7022759" cy="646331"/>
          </a:xfrm>
          <a:prstGeom prst="rect">
            <a:avLst/>
          </a:prstGeom>
        </p:spPr>
        <p:txBody>
          <a:bodyPr wrap="square">
            <a:spAutoFit/>
          </a:bodyPr>
          <a:lstStyle/>
          <a:p>
            <a:pPr algn="r"/>
            <a:r>
              <a:rPr lang="es-CL" sz="1200" dirty="0">
                <a:solidFill>
                  <a:schemeClr val="accent4">
                    <a:lumMod val="40000"/>
                    <a:lumOff val="60000"/>
                  </a:schemeClr>
                </a:solidFill>
              </a:rPr>
              <a:t>CC SN Max </a:t>
            </a:r>
            <a:r>
              <a:rPr lang="es-CL" sz="1200" dirty="0" err="1">
                <a:solidFill>
                  <a:schemeClr val="accent4">
                    <a:lumMod val="40000"/>
                    <a:lumOff val="60000"/>
                  </a:schemeClr>
                </a:solidFill>
              </a:rPr>
              <a:t>Grez</a:t>
            </a:r>
            <a:r>
              <a:rPr lang="es-CL" sz="1200" dirty="0">
                <a:solidFill>
                  <a:schemeClr val="accent4">
                    <a:lumMod val="40000"/>
                    <a:lumOff val="60000"/>
                  </a:schemeClr>
                </a:solidFill>
              </a:rPr>
              <a:t> Mancilla</a:t>
            </a:r>
          </a:p>
          <a:p>
            <a:pPr algn="r"/>
            <a:r>
              <a:rPr lang="es-CL" sz="1200" dirty="0">
                <a:solidFill>
                  <a:schemeClr val="accent4">
                    <a:lumMod val="40000"/>
                    <a:lumOff val="60000"/>
                  </a:schemeClr>
                </a:solidFill>
              </a:rPr>
              <a:t>Traumatólogo – Especialista en Medicina de Sumersión</a:t>
            </a:r>
            <a:br>
              <a:rPr lang="es-CL" sz="1200" dirty="0">
                <a:solidFill>
                  <a:schemeClr val="accent4">
                    <a:lumMod val="40000"/>
                    <a:lumOff val="60000"/>
                  </a:schemeClr>
                </a:solidFill>
              </a:rPr>
            </a:br>
            <a:endParaRPr lang="es-CL" sz="1200" dirty="0">
              <a:solidFill>
                <a:schemeClr val="accent4">
                  <a:lumMod val="40000"/>
                  <a:lumOff val="60000"/>
                </a:schemeClr>
              </a:solidFill>
            </a:endParaRPr>
          </a:p>
        </p:txBody>
      </p:sp>
      <p:sp>
        <p:nvSpPr>
          <p:cNvPr id="15" name="TextBox 5">
            <a:extLst>
              <a:ext uri="{FF2B5EF4-FFF2-40B4-BE49-F238E27FC236}">
                <a16:creationId xmlns:a16="http://schemas.microsoft.com/office/drawing/2014/main" xmlns="" id="{97CCD37F-0211-4535-BE13-C03C258A43C8}"/>
              </a:ext>
            </a:extLst>
          </p:cNvPr>
          <p:cNvSpPr txBox="1"/>
          <p:nvPr/>
        </p:nvSpPr>
        <p:spPr>
          <a:xfrm>
            <a:off x="3423425" y="1528111"/>
            <a:ext cx="5280202" cy="3416320"/>
          </a:xfrm>
          <a:prstGeom prst="rect">
            <a:avLst/>
          </a:prstGeom>
          <a:noFill/>
        </p:spPr>
        <p:txBody>
          <a:bodyPr wrap="square" rtlCol="0">
            <a:spAutoFit/>
          </a:bodyPr>
          <a:lstStyle/>
          <a:p>
            <a:pPr algn="just"/>
            <a:r>
              <a:rPr lang="es-CL" sz="2400" b="1" dirty="0">
                <a:solidFill>
                  <a:schemeClr val="tx2">
                    <a:lumMod val="75000"/>
                  </a:schemeClr>
                </a:solidFill>
              </a:rPr>
              <a:t>Tuve la oportunidad de realizar el curso de </a:t>
            </a:r>
            <a:r>
              <a:rPr lang="es-CL" sz="2400" b="1" dirty="0" err="1">
                <a:solidFill>
                  <a:schemeClr val="tx2">
                    <a:lumMod val="75000"/>
                  </a:schemeClr>
                </a:solidFill>
              </a:rPr>
              <a:t>Diving</a:t>
            </a:r>
            <a:r>
              <a:rPr lang="es-CL" sz="2400" b="1" dirty="0">
                <a:solidFill>
                  <a:schemeClr val="tx2">
                    <a:lumMod val="75000"/>
                  </a:schemeClr>
                </a:solidFill>
              </a:rPr>
              <a:t> Medical </a:t>
            </a:r>
            <a:r>
              <a:rPr lang="es-CL" sz="2400" b="1" dirty="0" err="1">
                <a:solidFill>
                  <a:schemeClr val="tx2">
                    <a:lumMod val="75000"/>
                  </a:schemeClr>
                </a:solidFill>
              </a:rPr>
              <a:t>Officer</a:t>
            </a:r>
            <a:r>
              <a:rPr lang="es-CL" sz="2400" b="1" dirty="0">
                <a:solidFill>
                  <a:schemeClr val="tx2">
                    <a:lumMod val="75000"/>
                  </a:schemeClr>
                </a:solidFill>
              </a:rPr>
              <a:t> impartido por la US </a:t>
            </a:r>
            <a:r>
              <a:rPr lang="es-CL" sz="2400" b="1" dirty="0" err="1">
                <a:solidFill>
                  <a:schemeClr val="tx2">
                    <a:lumMod val="75000"/>
                  </a:schemeClr>
                </a:solidFill>
              </a:rPr>
              <a:t>Navy</a:t>
            </a:r>
            <a:r>
              <a:rPr lang="es-CL" sz="2400" b="1" dirty="0">
                <a:solidFill>
                  <a:schemeClr val="tx2">
                    <a:lumMod val="75000"/>
                  </a:schemeClr>
                </a:solidFill>
              </a:rPr>
              <a:t>, en Florida, Estados Unidos, donde compartí con personas de distintas nacionalidades y me formé en la escuela de buceo más grande del mundo, lugar desde donde se generan los manuales y normas de buceo más utilizadas mundialmente.</a:t>
            </a:r>
          </a:p>
        </p:txBody>
      </p:sp>
    </p:spTree>
    <p:extLst>
      <p:ext uri="{BB962C8B-B14F-4D97-AF65-F5344CB8AC3E}">
        <p14:creationId xmlns:p14="http://schemas.microsoft.com/office/powerpoint/2010/main" val="1674498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ccayupil\Desktop\CAROLINA CAYUPIL\Concurso Oficiales Sanidad\Medicos 2018\fotos\31350320011_58956eded0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249"/>
            <a:ext cx="3437607" cy="6875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ED2A879-92CF-4ADF-B42C-BC9E6A59AD3F}"/>
              </a:ext>
            </a:extLst>
          </p:cNvPr>
          <p:cNvSpPr txBox="1"/>
          <p:nvPr/>
        </p:nvSpPr>
        <p:spPr>
          <a:xfrm>
            <a:off x="4093941" y="3702472"/>
            <a:ext cx="7387090" cy="2062103"/>
          </a:xfrm>
          <a:prstGeom prst="rect">
            <a:avLst/>
          </a:prstGeom>
          <a:noFill/>
        </p:spPr>
        <p:txBody>
          <a:bodyPr wrap="square" rtlCol="0">
            <a:spAutoFit/>
          </a:bodyPr>
          <a:lstStyle/>
          <a:p>
            <a:pPr algn="just"/>
            <a:r>
              <a:rPr lang="es-CL" sz="1600" dirty="0">
                <a:ea typeface="Proxima Nova Alt" charset="0"/>
                <a:cs typeface="Arial" panose="020B0604020202020204" pitchFamily="34" charset="0"/>
              </a:rPr>
              <a:t>El Oficial de los Servicios de Escalafón de Sanidad se contrata como Teniente 1º Sanidad, en  jornada laboral parcial</a:t>
            </a:r>
            <a:r>
              <a:rPr lang="es-CL" sz="1600" dirty="0">
                <a:ea typeface="Proxima Nova" charset="0"/>
                <a:cs typeface="Arial" panose="020B0604020202020204" pitchFamily="34" charset="0"/>
              </a:rPr>
              <a:t> </a:t>
            </a:r>
            <a:r>
              <a:rPr lang="es-CL" sz="1600" dirty="0">
                <a:solidFill>
                  <a:schemeClr val="accent1"/>
                </a:solidFill>
                <a:ea typeface="Proxima Nova" charset="0"/>
                <a:cs typeface="Arial" panose="020B0604020202020204" pitchFamily="34" charset="0"/>
              </a:rPr>
              <a:t>o de 44 Hrs. semanales, para aquellos cargos definidos por el Comandante en Jefe de la Armada.</a:t>
            </a:r>
          </a:p>
          <a:p>
            <a:pPr algn="just"/>
            <a:endParaRPr lang="es-CL" sz="16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Además, podrán contratarse bajo el régimen de la Ley Nº 15.076 </a:t>
            </a:r>
            <a:r>
              <a:rPr lang="es-CL" sz="1600" dirty="0">
                <a:solidFill>
                  <a:schemeClr val="accent1"/>
                </a:solidFill>
                <a:ea typeface="Proxima Nova" charset="0"/>
                <a:cs typeface="Arial" panose="020B0604020202020204" pitchFamily="34" charset="0"/>
              </a:rPr>
              <a:t>(Médico Ley)</a:t>
            </a:r>
            <a:r>
              <a:rPr lang="es-CL" sz="1600" dirty="0">
                <a:solidFill>
                  <a:schemeClr val="accent1"/>
                </a:solidFill>
                <a:ea typeface="Proxima Nova Alt" charset="0"/>
                <a:cs typeface="Arial" panose="020B0604020202020204" pitchFamily="34" charset="0"/>
              </a:rPr>
              <a:t> o </a:t>
            </a:r>
            <a:r>
              <a:rPr lang="es-CL" sz="1600" dirty="0">
                <a:ea typeface="Proxima Nova Alt" charset="0"/>
                <a:cs typeface="Arial" panose="020B0604020202020204" pitchFamily="34" charset="0"/>
              </a:rPr>
              <a:t>de la Ley Nº 18.476</a:t>
            </a:r>
            <a:r>
              <a:rPr lang="es-CL" sz="1600" dirty="0">
                <a:solidFill>
                  <a:schemeClr val="accent1"/>
                </a:solidFill>
                <a:ea typeface="Proxima Nova Alt" charset="0"/>
                <a:cs typeface="Arial" panose="020B0604020202020204" pitchFamily="34" charset="0"/>
              </a:rPr>
              <a:t> (Fondos Propios), </a:t>
            </a:r>
            <a:r>
              <a:rPr lang="es-CL" sz="1600" dirty="0">
                <a:ea typeface="Proxima Nova Alt" charset="0"/>
                <a:cs typeface="Arial" panose="020B0604020202020204" pitchFamily="34" charset="0"/>
              </a:rPr>
              <a:t>hasta un máximo de 54 hrs. semanales, considerándose para este efecto su jornada efectiva como Oficial de 20 horas.</a:t>
            </a:r>
          </a:p>
          <a:p>
            <a:pPr algn="just"/>
            <a:endParaRPr lang="es-CL" sz="1600" dirty="0">
              <a:solidFill>
                <a:schemeClr val="bg1"/>
              </a:solidFill>
              <a:ea typeface="Proxima Nova Alt" charset="0"/>
              <a:cs typeface="Arial" panose="020B0604020202020204" pitchFamily="34" charset="0"/>
            </a:endParaRPr>
          </a:p>
        </p:txBody>
      </p:sp>
      <p:sp>
        <p:nvSpPr>
          <p:cNvPr id="5" name="TextBox 7">
            <a:extLst>
              <a:ext uri="{FF2B5EF4-FFF2-40B4-BE49-F238E27FC236}">
                <a16:creationId xmlns:a16="http://schemas.microsoft.com/office/drawing/2014/main" xmlns="" id="{FF7E1BFB-09B6-4134-B152-367E3CF88E11}"/>
              </a:ext>
            </a:extLst>
          </p:cNvPr>
          <p:cNvSpPr txBox="1"/>
          <p:nvPr/>
        </p:nvSpPr>
        <p:spPr>
          <a:xfrm>
            <a:off x="4357205" y="942327"/>
            <a:ext cx="7123826" cy="707886"/>
          </a:xfrm>
          <a:prstGeom prst="rect">
            <a:avLst/>
          </a:prstGeom>
          <a:noFill/>
        </p:spPr>
        <p:txBody>
          <a:bodyPr wrap="square" rtlCol="0">
            <a:spAutoFit/>
          </a:bodyPr>
          <a:lstStyle/>
          <a:p>
            <a:r>
              <a:rPr lang="es-ES" sz="4000" b="1" dirty="0">
                <a:solidFill>
                  <a:schemeClr val="bg1"/>
                </a:solidFill>
                <a:ea typeface="HighVoltage Rough" charset="0"/>
                <a:cs typeface="Arial" panose="020B0604020202020204" pitchFamily="34" charset="0"/>
              </a:rPr>
              <a:t>CONDICIONES CONTRACTUALES</a:t>
            </a:r>
            <a:endParaRPr lang="es-CL" sz="4000" b="1" dirty="0">
              <a:solidFill>
                <a:schemeClr val="bg1"/>
              </a:solidFill>
              <a:ea typeface="HighVoltage Rough" charset="0"/>
              <a:cs typeface="Arial" panose="020B0604020202020204" pitchFamily="34" charset="0"/>
            </a:endParaRPr>
          </a:p>
        </p:txBody>
      </p:sp>
      <p:sp>
        <p:nvSpPr>
          <p:cNvPr id="31" name="30 Estrella de 5 puntas"/>
          <p:cNvSpPr/>
          <p:nvPr/>
        </p:nvSpPr>
        <p:spPr>
          <a:xfrm>
            <a:off x="3704656" y="4755557"/>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3696067" y="3768574"/>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xmlns="" id="{60DA2460-1675-475A-984F-49926F989E20}"/>
              </a:ext>
            </a:extLst>
          </p:cNvPr>
          <p:cNvSpPr txBox="1"/>
          <p:nvPr/>
        </p:nvSpPr>
        <p:spPr>
          <a:xfrm>
            <a:off x="4093941" y="2996588"/>
            <a:ext cx="7550888" cy="646331"/>
          </a:xfrm>
          <a:prstGeom prst="rect">
            <a:avLst/>
          </a:prstGeom>
          <a:noFill/>
        </p:spPr>
        <p:txBody>
          <a:bodyPr wrap="square" rtlCol="0">
            <a:spAutoFit/>
          </a:bodyPr>
          <a:lstStyle/>
          <a:p>
            <a:r>
              <a:rPr lang="es-MX" sz="3600" dirty="0">
                <a:solidFill>
                  <a:schemeClr val="accent2">
                    <a:lumMod val="75000"/>
                  </a:schemeClr>
                </a:solidFill>
              </a:rPr>
              <a:t>Jornada laboral:</a:t>
            </a:r>
            <a:endParaRPr lang="es-CL" sz="3600" dirty="0">
              <a:solidFill>
                <a:schemeClr val="accent2">
                  <a:lumMod val="75000"/>
                </a:schemeClr>
              </a:solidFill>
            </a:endParaRPr>
          </a:p>
        </p:txBody>
      </p:sp>
      <p:grpSp>
        <p:nvGrpSpPr>
          <p:cNvPr id="10" name="Grupo 9">
            <a:extLst>
              <a:ext uri="{FF2B5EF4-FFF2-40B4-BE49-F238E27FC236}">
                <a16:creationId xmlns:a16="http://schemas.microsoft.com/office/drawing/2014/main" xmlns="" id="{F421C9A8-4C9C-4261-9861-04BDC83AE53B}"/>
              </a:ext>
            </a:extLst>
          </p:cNvPr>
          <p:cNvGrpSpPr/>
          <p:nvPr/>
        </p:nvGrpSpPr>
        <p:grpSpPr>
          <a:xfrm>
            <a:off x="3510266" y="1189581"/>
            <a:ext cx="921264" cy="213378"/>
            <a:chOff x="5512779" y="2003333"/>
            <a:chExt cx="921264" cy="213378"/>
          </a:xfrm>
        </p:grpSpPr>
        <p:pic>
          <p:nvPicPr>
            <p:cNvPr id="8" name="Imagen 7">
              <a:extLst>
                <a:ext uri="{FF2B5EF4-FFF2-40B4-BE49-F238E27FC236}">
                  <a16:creationId xmlns:a16="http://schemas.microsoft.com/office/drawing/2014/main" xmlns="" id="{BC04DDD0-1890-4B45-97AA-065EE19CA2CA}"/>
                </a:ext>
              </a:extLst>
            </p:cNvPr>
            <p:cNvPicPr>
              <a:picLocks noChangeAspect="1"/>
            </p:cNvPicPr>
            <p:nvPr/>
          </p:nvPicPr>
          <p:blipFill>
            <a:blip r:embed="rId3"/>
            <a:stretch>
              <a:fillRect/>
            </a:stretch>
          </p:blipFill>
          <p:spPr>
            <a:xfrm>
              <a:off x="6220665" y="2003333"/>
              <a:ext cx="213378" cy="213378"/>
            </a:xfrm>
            <a:prstGeom prst="rect">
              <a:avLst/>
            </a:prstGeom>
          </p:spPr>
        </p:pic>
        <p:pic>
          <p:nvPicPr>
            <p:cNvPr id="9" name="Imagen 8">
              <a:extLst>
                <a:ext uri="{FF2B5EF4-FFF2-40B4-BE49-F238E27FC236}">
                  <a16:creationId xmlns:a16="http://schemas.microsoft.com/office/drawing/2014/main" xmlns="" id="{22811277-12EA-482B-8B1E-E7F07530A89B}"/>
                </a:ext>
              </a:extLst>
            </p:cNvPr>
            <p:cNvPicPr>
              <a:picLocks noChangeAspect="1"/>
            </p:cNvPicPr>
            <p:nvPr/>
          </p:nvPicPr>
          <p:blipFill>
            <a:blip r:embed="rId4"/>
            <a:stretch>
              <a:fillRect/>
            </a:stretch>
          </p:blipFill>
          <p:spPr>
            <a:xfrm rot="5400000" flipH="1">
              <a:off x="5831063" y="1769704"/>
              <a:ext cx="71318" cy="707886"/>
            </a:xfrm>
            <a:prstGeom prst="rect">
              <a:avLst/>
            </a:prstGeom>
          </p:spPr>
        </p:pic>
      </p:grpSp>
    </p:spTree>
    <p:extLst>
      <p:ext uri="{BB962C8B-B14F-4D97-AF65-F5344CB8AC3E}">
        <p14:creationId xmlns:p14="http://schemas.microsoft.com/office/powerpoint/2010/main" val="1635166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ccayupil\Desktop\CAROLINA CAYUPIL\Concurso Oficiales Sanidad\Medicos 2018\fotos\31350320011_58956eded0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249"/>
            <a:ext cx="3437607" cy="6875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ED2A879-92CF-4ADF-B42C-BC9E6A59AD3F}"/>
              </a:ext>
            </a:extLst>
          </p:cNvPr>
          <p:cNvSpPr txBox="1"/>
          <p:nvPr/>
        </p:nvSpPr>
        <p:spPr>
          <a:xfrm>
            <a:off x="4093941" y="3702472"/>
            <a:ext cx="7387090" cy="2800767"/>
          </a:xfrm>
          <a:prstGeom prst="rect">
            <a:avLst/>
          </a:prstGeom>
          <a:noFill/>
        </p:spPr>
        <p:txBody>
          <a:bodyPr wrap="square" rtlCol="0">
            <a:spAutoFit/>
          </a:bodyPr>
          <a:lstStyle/>
          <a:p>
            <a:pPr algn="just"/>
            <a:r>
              <a:rPr lang="es-CL" sz="1600" dirty="0">
                <a:ea typeface="Proxima Nova Alt" charset="0"/>
                <a:cs typeface="Arial" panose="020B0604020202020204" pitchFamily="34" charset="0"/>
              </a:rPr>
              <a:t>El año 2024 la remuneración percibida por el </a:t>
            </a:r>
            <a:r>
              <a:rPr lang="es-CL" sz="1600" b="1" dirty="0">
                <a:ea typeface="Proxima Nova Alt" charset="0"/>
                <a:cs typeface="Arial" panose="020B0604020202020204" pitchFamily="34" charset="0"/>
              </a:rPr>
              <a:t>Aspirante a Oficial de los Servicios del Escalafón de Sanidad (Personal a Contrata), </a:t>
            </a:r>
            <a:r>
              <a:rPr lang="es-CL" sz="1600" dirty="0">
                <a:ea typeface="Proxima Nova Alt" charset="0"/>
                <a:cs typeface="Arial" panose="020B0604020202020204" pitchFamily="34" charset="0"/>
              </a:rPr>
              <a:t>ascendió a $ 2.029.877 (total haberes).</a:t>
            </a:r>
            <a:endParaRPr lang="es-CL" sz="1600" dirty="0">
              <a:solidFill>
                <a:schemeClr val="accent1"/>
              </a:solidFill>
              <a:ea typeface="Proxima Nova" charset="0"/>
              <a:cs typeface="Arial" panose="020B0604020202020204" pitchFamily="34" charset="0"/>
            </a:endParaRPr>
          </a:p>
          <a:p>
            <a:pPr algn="just"/>
            <a:endParaRPr lang="es-CL" sz="16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Una vez nombrados como </a:t>
            </a:r>
            <a:r>
              <a:rPr lang="es-CL" sz="1600" b="1" dirty="0">
                <a:ea typeface="Proxima Nova Alt" charset="0"/>
                <a:cs typeface="Arial" panose="020B0604020202020204" pitchFamily="34" charset="0"/>
              </a:rPr>
              <a:t>Teniente 1° Sanidad</a:t>
            </a:r>
            <a:r>
              <a:rPr lang="es-CL" sz="1600" dirty="0">
                <a:ea typeface="Proxima Nova Alt" charset="0"/>
                <a:cs typeface="Arial" panose="020B0604020202020204" pitchFamily="34" charset="0"/>
              </a:rPr>
              <a:t>, el sueldo es de $ 2.087.415 (total haberes), existiendo asignaciones extra por lugar de desempeño geográfico, comisiones, funciones asociadas.  </a:t>
            </a:r>
            <a:r>
              <a:rPr lang="es-CL" sz="1600" b="1" dirty="0">
                <a:ea typeface="Proxima Nova Alt" charset="0"/>
                <a:cs typeface="Arial" panose="020B0604020202020204" pitchFamily="34" charset="0"/>
              </a:rPr>
              <a:t>Para el año 2025 se debe considerar el reajuste del sector público</a:t>
            </a:r>
            <a:r>
              <a:rPr lang="es-CL" sz="1600" dirty="0">
                <a:ea typeface="Proxima Nova Alt" charset="0"/>
                <a:cs typeface="Arial" panose="020B0604020202020204" pitchFamily="34" charset="0"/>
              </a:rPr>
              <a:t>.</a:t>
            </a:r>
          </a:p>
          <a:p>
            <a:pPr algn="just"/>
            <a:endParaRPr lang="es-CL" sz="1600" dirty="0">
              <a:ea typeface="Proxima Nova Alt" charset="0"/>
              <a:cs typeface="Arial" panose="020B0604020202020204" pitchFamily="34" charset="0"/>
            </a:endParaRPr>
          </a:p>
          <a:p>
            <a:pPr algn="ctr"/>
            <a:r>
              <a:rPr lang="es-CL" sz="1600" b="1" dirty="0">
                <a:ea typeface="Proxima Nova Alt" charset="0"/>
                <a:cs typeface="Arial" panose="020B0604020202020204" pitchFamily="34" charset="0"/>
              </a:rPr>
              <a:t>*Importante destacar que pueden reconocer como tiempo servido los 2 últimos años de estudios universitarios, como asimismo los períodos trabajados con anterioridad*</a:t>
            </a:r>
          </a:p>
          <a:p>
            <a:pPr algn="just"/>
            <a:r>
              <a:rPr lang="es-CL" sz="1600" dirty="0">
                <a:solidFill>
                  <a:schemeClr val="bg1"/>
                </a:solidFill>
                <a:ea typeface="Proxima Nova Alt" charset="0"/>
                <a:cs typeface="Arial" panose="020B0604020202020204" pitchFamily="34" charset="0"/>
              </a:rPr>
              <a:t>.</a:t>
            </a:r>
          </a:p>
        </p:txBody>
      </p:sp>
      <p:sp>
        <p:nvSpPr>
          <p:cNvPr id="5" name="TextBox 7">
            <a:extLst>
              <a:ext uri="{FF2B5EF4-FFF2-40B4-BE49-F238E27FC236}">
                <a16:creationId xmlns:a16="http://schemas.microsoft.com/office/drawing/2014/main" xmlns="" id="{FF7E1BFB-09B6-4134-B152-367E3CF88E11}"/>
              </a:ext>
            </a:extLst>
          </p:cNvPr>
          <p:cNvSpPr txBox="1"/>
          <p:nvPr/>
        </p:nvSpPr>
        <p:spPr>
          <a:xfrm>
            <a:off x="4357205" y="942327"/>
            <a:ext cx="7123826" cy="707886"/>
          </a:xfrm>
          <a:prstGeom prst="rect">
            <a:avLst/>
          </a:prstGeom>
          <a:noFill/>
        </p:spPr>
        <p:txBody>
          <a:bodyPr wrap="square" rtlCol="0">
            <a:spAutoFit/>
          </a:bodyPr>
          <a:lstStyle/>
          <a:p>
            <a:r>
              <a:rPr lang="es-ES" sz="4000" b="1" dirty="0">
                <a:solidFill>
                  <a:schemeClr val="bg1"/>
                </a:solidFill>
                <a:ea typeface="HighVoltage Rough" charset="0"/>
                <a:cs typeface="Arial" panose="020B0604020202020204" pitchFamily="34" charset="0"/>
              </a:rPr>
              <a:t>CONDICIONES CONTRACTUALES</a:t>
            </a:r>
            <a:endParaRPr lang="es-CL" sz="4000" b="1" dirty="0">
              <a:solidFill>
                <a:schemeClr val="bg1"/>
              </a:solidFill>
              <a:ea typeface="HighVoltage Rough" charset="0"/>
              <a:cs typeface="Arial" panose="020B0604020202020204" pitchFamily="34" charset="0"/>
            </a:endParaRPr>
          </a:p>
        </p:txBody>
      </p:sp>
      <p:sp>
        <p:nvSpPr>
          <p:cNvPr id="31" name="30 Estrella de 5 puntas"/>
          <p:cNvSpPr/>
          <p:nvPr/>
        </p:nvSpPr>
        <p:spPr>
          <a:xfrm>
            <a:off x="3704656" y="4755557"/>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3696067" y="3768574"/>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xmlns="" id="{60DA2460-1675-475A-984F-49926F989E20}"/>
              </a:ext>
            </a:extLst>
          </p:cNvPr>
          <p:cNvSpPr txBox="1"/>
          <p:nvPr/>
        </p:nvSpPr>
        <p:spPr>
          <a:xfrm>
            <a:off x="4093941" y="2996588"/>
            <a:ext cx="7550888" cy="646331"/>
          </a:xfrm>
          <a:prstGeom prst="rect">
            <a:avLst/>
          </a:prstGeom>
          <a:noFill/>
        </p:spPr>
        <p:txBody>
          <a:bodyPr wrap="square" rtlCol="0">
            <a:spAutoFit/>
          </a:bodyPr>
          <a:lstStyle/>
          <a:p>
            <a:r>
              <a:rPr lang="es-MX" sz="3600" dirty="0">
                <a:solidFill>
                  <a:schemeClr val="accent2">
                    <a:lumMod val="75000"/>
                  </a:schemeClr>
                </a:solidFill>
              </a:rPr>
              <a:t>Remuneraciones:</a:t>
            </a:r>
            <a:endParaRPr lang="es-CL" sz="3600" dirty="0">
              <a:solidFill>
                <a:schemeClr val="accent2">
                  <a:lumMod val="75000"/>
                </a:schemeClr>
              </a:solidFill>
            </a:endParaRPr>
          </a:p>
        </p:txBody>
      </p:sp>
      <p:pic>
        <p:nvPicPr>
          <p:cNvPr id="2" name="Imagen 1">
            <a:extLst>
              <a:ext uri="{FF2B5EF4-FFF2-40B4-BE49-F238E27FC236}">
                <a16:creationId xmlns:a16="http://schemas.microsoft.com/office/drawing/2014/main" xmlns="" id="{7F6258CA-ACBA-4623-B790-AC5EFB1EBD84}"/>
              </a:ext>
            </a:extLst>
          </p:cNvPr>
          <p:cNvPicPr>
            <a:picLocks noChangeAspect="1"/>
          </p:cNvPicPr>
          <p:nvPr/>
        </p:nvPicPr>
        <p:blipFill>
          <a:blip r:embed="rId3"/>
          <a:stretch>
            <a:fillRect/>
          </a:stretch>
        </p:blipFill>
        <p:spPr>
          <a:xfrm>
            <a:off x="3496703" y="1189581"/>
            <a:ext cx="920576" cy="213378"/>
          </a:xfrm>
          <a:prstGeom prst="rect">
            <a:avLst/>
          </a:prstGeom>
        </p:spPr>
      </p:pic>
    </p:spTree>
    <p:extLst>
      <p:ext uri="{BB962C8B-B14F-4D97-AF65-F5344CB8AC3E}">
        <p14:creationId xmlns:p14="http://schemas.microsoft.com/office/powerpoint/2010/main" val="244451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ccayupil\Desktop\CAROLINA CAYUPIL\Concurso Oficiales Sanidad\Medicos 2018\fotos\31350320011_58956eded0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249"/>
            <a:ext cx="3437607" cy="6875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ED2A879-92CF-4ADF-B42C-BC9E6A59AD3F}"/>
              </a:ext>
            </a:extLst>
          </p:cNvPr>
          <p:cNvSpPr txBox="1"/>
          <p:nvPr/>
        </p:nvSpPr>
        <p:spPr>
          <a:xfrm>
            <a:off x="4104958" y="3603319"/>
            <a:ext cx="7387090" cy="584775"/>
          </a:xfrm>
          <a:prstGeom prst="rect">
            <a:avLst/>
          </a:prstGeom>
          <a:noFill/>
        </p:spPr>
        <p:txBody>
          <a:bodyPr wrap="square" rtlCol="0">
            <a:spAutoFit/>
          </a:bodyPr>
          <a:lstStyle/>
          <a:p>
            <a:pPr algn="just"/>
            <a:r>
              <a:rPr lang="es-CL" sz="1600" dirty="0">
                <a:ea typeface="Proxima Nova Alt" charset="0"/>
                <a:cs typeface="Arial" panose="020B0604020202020204" pitchFamily="34" charset="0"/>
              </a:rPr>
              <a:t>El sistema previsional de los Oficiales de los Servicios del Escalafón de los Servicios de Sanidad es la </a:t>
            </a:r>
            <a:r>
              <a:rPr lang="es-CL" sz="1600" b="1" dirty="0">
                <a:ea typeface="Proxima Nova Alt" charset="0"/>
                <a:cs typeface="Arial" panose="020B0604020202020204" pitchFamily="34" charset="0"/>
              </a:rPr>
              <a:t>Caja de Previsión de la Defensa Naciona</a:t>
            </a:r>
            <a:r>
              <a:rPr lang="es-CL" sz="1600" dirty="0">
                <a:ea typeface="Proxima Nova Alt" charset="0"/>
                <a:cs typeface="Arial" panose="020B0604020202020204" pitchFamily="34" charset="0"/>
              </a:rPr>
              <a:t>l (CAPREDENA). </a:t>
            </a:r>
            <a:endParaRPr lang="es-CL" sz="1600" dirty="0">
              <a:solidFill>
                <a:schemeClr val="bg1"/>
              </a:solidFill>
              <a:ea typeface="Proxima Nova Alt" charset="0"/>
              <a:cs typeface="Arial" panose="020B0604020202020204" pitchFamily="34" charset="0"/>
            </a:endParaRPr>
          </a:p>
        </p:txBody>
      </p:sp>
      <p:sp>
        <p:nvSpPr>
          <p:cNvPr id="5" name="TextBox 7">
            <a:extLst>
              <a:ext uri="{FF2B5EF4-FFF2-40B4-BE49-F238E27FC236}">
                <a16:creationId xmlns:a16="http://schemas.microsoft.com/office/drawing/2014/main" xmlns="" id="{FF7E1BFB-09B6-4134-B152-367E3CF88E11}"/>
              </a:ext>
            </a:extLst>
          </p:cNvPr>
          <p:cNvSpPr txBox="1"/>
          <p:nvPr/>
        </p:nvSpPr>
        <p:spPr>
          <a:xfrm>
            <a:off x="4357205" y="942327"/>
            <a:ext cx="7123826" cy="707886"/>
          </a:xfrm>
          <a:prstGeom prst="rect">
            <a:avLst/>
          </a:prstGeom>
          <a:noFill/>
        </p:spPr>
        <p:txBody>
          <a:bodyPr wrap="square" rtlCol="0">
            <a:spAutoFit/>
          </a:bodyPr>
          <a:lstStyle/>
          <a:p>
            <a:r>
              <a:rPr lang="es-ES" sz="4000" b="1" dirty="0">
                <a:solidFill>
                  <a:schemeClr val="bg1"/>
                </a:solidFill>
                <a:ea typeface="HighVoltage Rough" charset="0"/>
                <a:cs typeface="Arial" panose="020B0604020202020204" pitchFamily="34" charset="0"/>
              </a:rPr>
              <a:t>CONDICIONES CONTRACTUALES</a:t>
            </a:r>
            <a:endParaRPr lang="es-CL" sz="4000" b="1" dirty="0">
              <a:solidFill>
                <a:schemeClr val="bg1"/>
              </a:solidFill>
              <a:ea typeface="HighVoltage Rough" charset="0"/>
              <a:cs typeface="Arial" panose="020B0604020202020204" pitchFamily="34" charset="0"/>
            </a:endParaRPr>
          </a:p>
        </p:txBody>
      </p:sp>
      <p:sp>
        <p:nvSpPr>
          <p:cNvPr id="31" name="30 Estrella de 5 puntas"/>
          <p:cNvSpPr/>
          <p:nvPr/>
        </p:nvSpPr>
        <p:spPr>
          <a:xfrm>
            <a:off x="3704656" y="4755557"/>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31 Estrella de 5 puntas"/>
          <p:cNvSpPr/>
          <p:nvPr/>
        </p:nvSpPr>
        <p:spPr>
          <a:xfrm>
            <a:off x="3827699" y="3783702"/>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xmlns="" id="{60DA2460-1675-475A-984F-49926F989E20}"/>
              </a:ext>
            </a:extLst>
          </p:cNvPr>
          <p:cNvSpPr txBox="1"/>
          <p:nvPr/>
        </p:nvSpPr>
        <p:spPr>
          <a:xfrm>
            <a:off x="4093941" y="2996588"/>
            <a:ext cx="7550888" cy="646331"/>
          </a:xfrm>
          <a:prstGeom prst="rect">
            <a:avLst/>
          </a:prstGeom>
          <a:noFill/>
        </p:spPr>
        <p:txBody>
          <a:bodyPr wrap="square" rtlCol="0">
            <a:spAutoFit/>
          </a:bodyPr>
          <a:lstStyle/>
          <a:p>
            <a:r>
              <a:rPr lang="es-MX" sz="3600" dirty="0">
                <a:solidFill>
                  <a:schemeClr val="accent2">
                    <a:lumMod val="75000"/>
                  </a:schemeClr>
                </a:solidFill>
              </a:rPr>
              <a:t>Sistema Previsional:</a:t>
            </a:r>
            <a:endParaRPr lang="es-CL" sz="3600" dirty="0">
              <a:solidFill>
                <a:schemeClr val="accent2">
                  <a:lumMod val="75000"/>
                </a:schemeClr>
              </a:solidFill>
            </a:endParaRPr>
          </a:p>
        </p:txBody>
      </p:sp>
      <p:sp>
        <p:nvSpPr>
          <p:cNvPr id="3" name="CuadroTexto 2">
            <a:extLst>
              <a:ext uri="{FF2B5EF4-FFF2-40B4-BE49-F238E27FC236}">
                <a16:creationId xmlns:a16="http://schemas.microsoft.com/office/drawing/2014/main" xmlns="" id="{9A77873C-29C7-482A-8070-A6BBAF2ACA1B}"/>
              </a:ext>
            </a:extLst>
          </p:cNvPr>
          <p:cNvSpPr txBox="1"/>
          <p:nvPr/>
        </p:nvSpPr>
        <p:spPr>
          <a:xfrm>
            <a:off x="4093941" y="4434145"/>
            <a:ext cx="4952048" cy="646331"/>
          </a:xfrm>
          <a:prstGeom prst="rect">
            <a:avLst/>
          </a:prstGeom>
          <a:noFill/>
        </p:spPr>
        <p:txBody>
          <a:bodyPr wrap="square" rtlCol="0">
            <a:spAutoFit/>
          </a:bodyPr>
          <a:lstStyle/>
          <a:p>
            <a:r>
              <a:rPr lang="es-MX" sz="3600" dirty="0">
                <a:solidFill>
                  <a:schemeClr val="accent2">
                    <a:lumMod val="75000"/>
                  </a:schemeClr>
                </a:solidFill>
              </a:rPr>
              <a:t>Beneficios:</a:t>
            </a:r>
            <a:endParaRPr lang="es-CL" sz="3600" dirty="0">
              <a:solidFill>
                <a:schemeClr val="accent2">
                  <a:lumMod val="75000"/>
                </a:schemeClr>
              </a:solidFill>
            </a:endParaRPr>
          </a:p>
        </p:txBody>
      </p:sp>
      <p:sp>
        <p:nvSpPr>
          <p:cNvPr id="15" name="TextBox 3">
            <a:extLst>
              <a:ext uri="{FF2B5EF4-FFF2-40B4-BE49-F238E27FC236}">
                <a16:creationId xmlns:a16="http://schemas.microsoft.com/office/drawing/2014/main" xmlns="" id="{410EFEE4-5894-4AF5-983F-65C5B853F842}"/>
              </a:ext>
            </a:extLst>
          </p:cNvPr>
          <p:cNvSpPr txBox="1"/>
          <p:nvPr/>
        </p:nvSpPr>
        <p:spPr>
          <a:xfrm>
            <a:off x="4120755" y="5038821"/>
            <a:ext cx="7387090" cy="1077218"/>
          </a:xfrm>
          <a:prstGeom prst="rect">
            <a:avLst/>
          </a:prstGeom>
          <a:noFill/>
        </p:spPr>
        <p:txBody>
          <a:bodyPr wrap="square" rtlCol="0">
            <a:spAutoFit/>
          </a:bodyPr>
          <a:lstStyle/>
          <a:p>
            <a:pPr algn="just"/>
            <a:r>
              <a:rPr lang="es-CL" sz="1600" dirty="0">
                <a:ea typeface="Proxima Nova Alt" charset="0"/>
                <a:cs typeface="Arial" panose="020B0604020202020204" pitchFamily="34" charset="0"/>
              </a:rPr>
              <a:t>Pueden acceder a cobertura de salud para él y su grupo familiar, a través del Sistema de Salud Naval (SISAN). </a:t>
            </a:r>
          </a:p>
          <a:p>
            <a:pPr algn="just"/>
            <a:r>
              <a:rPr lang="es-CL" sz="1600" dirty="0">
                <a:ea typeface="Proxima Nova Alt" charset="0"/>
                <a:cs typeface="Arial" panose="020B0604020202020204" pitchFamily="34" charset="0"/>
              </a:rPr>
              <a:t>Además, a una amplia gama de apoyos en los ámbitos social, educacional, jurídico, habitacional, recreativo y comercial.</a:t>
            </a:r>
          </a:p>
        </p:txBody>
      </p:sp>
      <p:pic>
        <p:nvPicPr>
          <p:cNvPr id="7" name="Imagen 6">
            <a:extLst>
              <a:ext uri="{FF2B5EF4-FFF2-40B4-BE49-F238E27FC236}">
                <a16:creationId xmlns:a16="http://schemas.microsoft.com/office/drawing/2014/main" xmlns="" id="{053A9C98-F684-4D88-A27E-617C5BE5BBF2}"/>
              </a:ext>
            </a:extLst>
          </p:cNvPr>
          <p:cNvPicPr>
            <a:picLocks noChangeAspect="1"/>
          </p:cNvPicPr>
          <p:nvPr/>
        </p:nvPicPr>
        <p:blipFill>
          <a:blip r:embed="rId3"/>
          <a:stretch>
            <a:fillRect/>
          </a:stretch>
        </p:blipFill>
        <p:spPr>
          <a:xfrm>
            <a:off x="3509341" y="1191623"/>
            <a:ext cx="902957" cy="209294"/>
          </a:xfrm>
          <a:prstGeom prst="rect">
            <a:avLst/>
          </a:prstGeom>
        </p:spPr>
      </p:pic>
    </p:spTree>
    <p:extLst>
      <p:ext uri="{BB962C8B-B14F-4D97-AF65-F5344CB8AC3E}">
        <p14:creationId xmlns:p14="http://schemas.microsoft.com/office/powerpoint/2010/main" val="2559843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a:extLst>
              <a:ext uri="{FF2B5EF4-FFF2-40B4-BE49-F238E27FC236}">
                <a16:creationId xmlns:a16="http://schemas.microsoft.com/office/drawing/2014/main" xmlns="" id="{AC069309-1777-4A41-B22D-A2F4BF6E4BDE}"/>
              </a:ext>
            </a:extLst>
          </p:cNvPr>
          <p:cNvSpPr txBox="1"/>
          <p:nvPr/>
        </p:nvSpPr>
        <p:spPr>
          <a:xfrm>
            <a:off x="1816590" y="314504"/>
            <a:ext cx="9591106" cy="707886"/>
          </a:xfrm>
          <a:prstGeom prst="rect">
            <a:avLst/>
          </a:prstGeom>
          <a:noFill/>
        </p:spPr>
        <p:txBody>
          <a:bodyPr wrap="square" rtlCol="0">
            <a:spAutoFit/>
          </a:bodyPr>
          <a:lstStyle/>
          <a:p>
            <a:pPr algn="ctr"/>
            <a:r>
              <a:rPr lang="es-CL" altLang="es-CL" sz="4000" b="1" dirty="0">
                <a:solidFill>
                  <a:schemeClr val="accent2">
                    <a:lumMod val="50000"/>
                  </a:schemeClr>
                </a:solidFill>
                <a:ea typeface="Proxima Nova" charset="0"/>
                <a:cs typeface="Arial" panose="020B0604020202020204" pitchFamily="34" charset="0"/>
              </a:rPr>
              <a:t>ETAPAS DEL PROCESO DE SELECCIÓN</a:t>
            </a:r>
          </a:p>
        </p:txBody>
      </p:sp>
      <p:cxnSp>
        <p:nvCxnSpPr>
          <p:cNvPr id="26" name="25 Conector recto"/>
          <p:cNvCxnSpPr/>
          <p:nvPr/>
        </p:nvCxnSpPr>
        <p:spPr>
          <a:xfrm>
            <a:off x="1604288" y="0"/>
            <a:ext cx="0" cy="12140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1491983" y="1164204"/>
            <a:ext cx="212302" cy="21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sp>
        <p:nvSpPr>
          <p:cNvPr id="21" name="TextBox 19">
            <a:extLst>
              <a:ext uri="{FF2B5EF4-FFF2-40B4-BE49-F238E27FC236}">
                <a16:creationId xmlns:a16="http://schemas.microsoft.com/office/drawing/2014/main" xmlns="" id="{9DA9A665-8B80-46E2-A8AB-19B6FF5BE8A0}"/>
              </a:ext>
            </a:extLst>
          </p:cNvPr>
          <p:cNvSpPr txBox="1"/>
          <p:nvPr/>
        </p:nvSpPr>
        <p:spPr>
          <a:xfrm>
            <a:off x="1354097" y="6281886"/>
            <a:ext cx="10500052" cy="338554"/>
          </a:xfrm>
          <a:prstGeom prst="rect">
            <a:avLst/>
          </a:prstGeom>
          <a:noFill/>
        </p:spPr>
        <p:txBody>
          <a:bodyPr wrap="square" rtlCol="0">
            <a:spAutoFit/>
          </a:bodyPr>
          <a:lstStyle/>
          <a:p>
            <a:pPr lvl="0" algn="ctr"/>
            <a:r>
              <a:rPr lang="es-CL" sz="1600" b="1" dirty="0">
                <a:solidFill>
                  <a:srgbClr val="002060"/>
                </a:solidFill>
                <a:ea typeface="Proxima Nova" charset="0"/>
                <a:cs typeface="Arial" pitchFamily="34" charset="0"/>
              </a:rPr>
              <a:t>*Las fechas publicadas podrían sufrir modificaciones de acuerdo a la planificación Institucional y necesidades del servicio*</a:t>
            </a:r>
          </a:p>
        </p:txBody>
      </p:sp>
      <p:grpSp>
        <p:nvGrpSpPr>
          <p:cNvPr id="8" name="7 Grupo"/>
          <p:cNvGrpSpPr/>
          <p:nvPr/>
        </p:nvGrpSpPr>
        <p:grpSpPr>
          <a:xfrm>
            <a:off x="947698" y="1134197"/>
            <a:ext cx="4037544" cy="1242205"/>
            <a:chOff x="350214" y="1668842"/>
            <a:chExt cx="3259813" cy="1242204"/>
          </a:xfrm>
        </p:grpSpPr>
        <p:sp>
          <p:nvSpPr>
            <p:cNvPr id="4" name="3 Llamada rectangular redondeada"/>
            <p:cNvSpPr/>
            <p:nvPr/>
          </p:nvSpPr>
          <p:spPr>
            <a:xfrm>
              <a:off x="350214" y="1668842"/>
              <a:ext cx="3259812" cy="1242204"/>
            </a:xfrm>
            <a:prstGeom prst="wedgeRoundRectCallout">
              <a:avLst>
                <a:gd name="adj1" fmla="val -21152"/>
                <a:gd name="adj2" fmla="val 79861"/>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TextBox 11">
              <a:extLst>
                <a:ext uri="{FF2B5EF4-FFF2-40B4-BE49-F238E27FC236}">
                  <a16:creationId xmlns:a16="http://schemas.microsoft.com/office/drawing/2014/main" xmlns="" id="{AA9C8D0B-63D1-4136-BCF9-8D351CDD41E9}"/>
                </a:ext>
              </a:extLst>
            </p:cNvPr>
            <p:cNvSpPr txBox="1"/>
            <p:nvPr/>
          </p:nvSpPr>
          <p:spPr>
            <a:xfrm>
              <a:off x="350215" y="1906870"/>
              <a:ext cx="3259812" cy="830996"/>
            </a:xfrm>
            <a:prstGeom prst="rect">
              <a:avLst/>
            </a:prstGeom>
            <a:noFill/>
          </p:spPr>
          <p:txBody>
            <a:bodyPr wrap="square" rtlCol="0">
              <a:spAutoFit/>
            </a:bodyPr>
            <a:lstStyle/>
            <a:p>
              <a:pPr algn="just"/>
              <a:r>
                <a:rPr lang="es-CL" sz="1600" b="1" u="sng" dirty="0">
                  <a:solidFill>
                    <a:schemeClr val="bg1"/>
                  </a:solidFill>
                  <a:cs typeface="Arial" pitchFamily="34" charset="0"/>
                </a:rPr>
                <a:t>Postulación e Ingreso de antecedentes</a:t>
              </a:r>
              <a:r>
                <a:rPr lang="es-CL" sz="1600" b="1" dirty="0">
                  <a:solidFill>
                    <a:schemeClr val="bg1"/>
                  </a:solidFill>
                  <a:cs typeface="Arial" pitchFamily="34" charset="0"/>
                </a:rPr>
                <a:t>:  </a:t>
              </a:r>
            </a:p>
            <a:p>
              <a:pPr algn="just"/>
              <a:r>
                <a:rPr lang="es-CL" sz="1600" dirty="0">
                  <a:solidFill>
                    <a:schemeClr val="bg1"/>
                  </a:solidFill>
                  <a:cs typeface="Arial" pitchFamily="34" charset="0"/>
                </a:rPr>
                <a:t>Entre el 02 y el 20 de diciembre de 2024</a:t>
              </a:r>
              <a:r>
                <a:rPr lang="es-CL" sz="1600" b="1" dirty="0">
                  <a:solidFill>
                    <a:schemeClr val="bg1"/>
                  </a:solidFill>
                  <a:cs typeface="Arial" pitchFamily="34" charset="0"/>
                </a:rPr>
                <a:t>.</a:t>
              </a:r>
            </a:p>
            <a:p>
              <a:endParaRPr lang="es-CL" sz="1600" b="1" dirty="0">
                <a:solidFill>
                  <a:schemeClr val="bg1"/>
                </a:solidFill>
                <a:cs typeface="Arial" pitchFamily="34" charset="0"/>
              </a:endParaRPr>
            </a:p>
          </p:txBody>
        </p:sp>
      </p:grpSp>
      <p:grpSp>
        <p:nvGrpSpPr>
          <p:cNvPr id="23" name="22 Grupo"/>
          <p:cNvGrpSpPr/>
          <p:nvPr/>
        </p:nvGrpSpPr>
        <p:grpSpPr>
          <a:xfrm>
            <a:off x="4360271" y="2841672"/>
            <a:ext cx="4075516" cy="1242205"/>
            <a:chOff x="350212" y="1668842"/>
            <a:chExt cx="3279748" cy="1242204"/>
          </a:xfrm>
        </p:grpSpPr>
        <p:sp>
          <p:nvSpPr>
            <p:cNvPr id="30" name="29 Llamada rectangular redondeada"/>
            <p:cNvSpPr/>
            <p:nvPr/>
          </p:nvSpPr>
          <p:spPr>
            <a:xfrm>
              <a:off x="350213" y="1668842"/>
              <a:ext cx="3279747" cy="1242204"/>
            </a:xfrm>
            <a:prstGeom prst="wedgeRoundRectCallout">
              <a:avLst>
                <a:gd name="adj1" fmla="val -21152"/>
                <a:gd name="adj2" fmla="val 79861"/>
                <a:gd name="adj3" fmla="val 166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TextBox 11">
              <a:extLst>
                <a:ext uri="{FF2B5EF4-FFF2-40B4-BE49-F238E27FC236}">
                  <a16:creationId xmlns:a16="http://schemas.microsoft.com/office/drawing/2014/main" xmlns="" id="{AA9C8D0B-63D1-4136-BCF9-8D351CDD41E9}"/>
                </a:ext>
              </a:extLst>
            </p:cNvPr>
            <p:cNvSpPr txBox="1"/>
            <p:nvPr/>
          </p:nvSpPr>
          <p:spPr>
            <a:xfrm>
              <a:off x="350212" y="1746284"/>
              <a:ext cx="3279748" cy="1077217"/>
            </a:xfrm>
            <a:prstGeom prst="rect">
              <a:avLst/>
            </a:prstGeom>
            <a:noFill/>
          </p:spPr>
          <p:txBody>
            <a:bodyPr wrap="square" rtlCol="0">
              <a:spAutoFit/>
            </a:bodyPr>
            <a:lstStyle/>
            <a:p>
              <a:r>
                <a:rPr lang="es-MX" sz="1600" b="1" u="sng" dirty="0">
                  <a:solidFill>
                    <a:schemeClr val="bg1"/>
                  </a:solidFill>
                  <a:cs typeface="Arial" pitchFamily="34" charset="0"/>
                </a:rPr>
                <a:t>Primera Etapa</a:t>
              </a:r>
              <a:r>
                <a:rPr lang="es-MX" sz="1600" b="1" dirty="0">
                  <a:solidFill>
                    <a:schemeClr val="bg1"/>
                  </a:solidFill>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schemeClr val="bg1"/>
                  </a:solidFill>
                  <a:effectLst/>
                  <a:uLnTx/>
                  <a:uFillTx/>
                  <a:ea typeface="Proxima Nova" charset="0"/>
                  <a:cs typeface="Arial" pitchFamily="34" charset="0"/>
                </a:rPr>
                <a:t>Revisión Curricular: entre el 23 de diciembre de 2024 y el 07 de enero de 2025.</a:t>
              </a:r>
            </a:p>
            <a:p>
              <a:endParaRPr lang="es-CL" sz="1600" b="1" dirty="0">
                <a:solidFill>
                  <a:schemeClr val="bg1"/>
                </a:solidFill>
                <a:cs typeface="Arial" pitchFamily="34" charset="0"/>
              </a:endParaRPr>
            </a:p>
          </p:txBody>
        </p:sp>
      </p:grpSp>
      <p:grpSp>
        <p:nvGrpSpPr>
          <p:cNvPr id="28" name="22 Grupo">
            <a:extLst>
              <a:ext uri="{FF2B5EF4-FFF2-40B4-BE49-F238E27FC236}">
                <a16:creationId xmlns:a16="http://schemas.microsoft.com/office/drawing/2014/main" xmlns="" id="{78F50565-EBA7-420B-B6D2-A3D1B1FAEBF4}"/>
              </a:ext>
            </a:extLst>
          </p:cNvPr>
          <p:cNvGrpSpPr/>
          <p:nvPr/>
        </p:nvGrpSpPr>
        <p:grpSpPr>
          <a:xfrm>
            <a:off x="7636871" y="4481599"/>
            <a:ext cx="4075516" cy="1400881"/>
            <a:chOff x="350212" y="1668842"/>
            <a:chExt cx="3279748" cy="1400880"/>
          </a:xfrm>
        </p:grpSpPr>
        <p:sp>
          <p:nvSpPr>
            <p:cNvPr id="33" name="29 Llamada rectangular redondeada">
              <a:extLst>
                <a:ext uri="{FF2B5EF4-FFF2-40B4-BE49-F238E27FC236}">
                  <a16:creationId xmlns:a16="http://schemas.microsoft.com/office/drawing/2014/main" xmlns="" id="{888712ED-1984-43D2-8A9B-F489625F0772}"/>
                </a:ext>
              </a:extLst>
            </p:cNvPr>
            <p:cNvSpPr/>
            <p:nvPr/>
          </p:nvSpPr>
          <p:spPr>
            <a:xfrm>
              <a:off x="350213" y="1668842"/>
              <a:ext cx="3279747" cy="1242204"/>
            </a:xfrm>
            <a:prstGeom prst="wedgeRoundRectCallout">
              <a:avLst>
                <a:gd name="adj1" fmla="val -21152"/>
                <a:gd name="adj2" fmla="val 79861"/>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TextBox 11">
              <a:extLst>
                <a:ext uri="{FF2B5EF4-FFF2-40B4-BE49-F238E27FC236}">
                  <a16:creationId xmlns:a16="http://schemas.microsoft.com/office/drawing/2014/main" xmlns="" id="{ADA78443-DC3A-4F87-AE05-2DDBEA699159}"/>
                </a:ext>
              </a:extLst>
            </p:cNvPr>
            <p:cNvSpPr txBox="1"/>
            <p:nvPr/>
          </p:nvSpPr>
          <p:spPr>
            <a:xfrm>
              <a:off x="350212" y="1746284"/>
              <a:ext cx="3279748" cy="1323438"/>
            </a:xfrm>
            <a:prstGeom prst="rect">
              <a:avLst/>
            </a:prstGeom>
            <a:noFill/>
          </p:spPr>
          <p:txBody>
            <a:bodyPr wrap="square" rtlCol="0">
              <a:spAutoFit/>
            </a:bodyPr>
            <a:lstStyle/>
            <a:p>
              <a:r>
                <a:rPr lang="es-MX" sz="1600" b="1" u="sng" dirty="0">
                  <a:solidFill>
                    <a:schemeClr val="bg1"/>
                  </a:solidFill>
                  <a:cs typeface="Arial" pitchFamily="34" charset="0"/>
                </a:rPr>
                <a:t>Segunda  Etapa</a:t>
              </a:r>
              <a:r>
                <a:rPr lang="es-MX" sz="1600" b="1" dirty="0">
                  <a:solidFill>
                    <a:schemeClr val="bg1"/>
                  </a:solidFill>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s-CL" sz="1600" dirty="0">
                  <a:solidFill>
                    <a:schemeClr val="bg1"/>
                  </a:solidFill>
                  <a:ea typeface="Proxima Nova" charset="0"/>
                  <a:cs typeface="Arial" pitchFamily="34" charset="0"/>
                </a:rPr>
                <a:t>Entrevista Personal, Evaluación Práctica y Declaración de Antecedentes Personales: entre el 08 y el 17 de </a:t>
              </a:r>
              <a:r>
                <a:rPr kumimoji="0" lang="es-CL" sz="1600" b="0" i="0" u="none" strike="noStrike" kern="1200" cap="none" spc="0" normalizeH="0" baseline="0" noProof="0" dirty="0">
                  <a:ln>
                    <a:noFill/>
                  </a:ln>
                  <a:solidFill>
                    <a:schemeClr val="bg1"/>
                  </a:solidFill>
                  <a:effectLst/>
                  <a:uLnTx/>
                  <a:uFillTx/>
                  <a:ea typeface="Proxima Nova" charset="0"/>
                  <a:cs typeface="Arial" pitchFamily="34" charset="0"/>
                </a:rPr>
                <a:t>enero de 2025.</a:t>
              </a:r>
            </a:p>
            <a:p>
              <a:endParaRPr lang="es-CL" sz="1600" b="1" dirty="0">
                <a:solidFill>
                  <a:schemeClr val="bg1"/>
                </a:solidFill>
                <a:cs typeface="Arial" pitchFamily="34" charset="0"/>
              </a:endParaRPr>
            </a:p>
          </p:txBody>
        </p:sp>
      </p:grpSp>
    </p:spTree>
    <p:extLst>
      <p:ext uri="{BB962C8B-B14F-4D97-AF65-F5344CB8AC3E}">
        <p14:creationId xmlns:p14="http://schemas.microsoft.com/office/powerpoint/2010/main" val="191835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a:extLst>
              <a:ext uri="{FF2B5EF4-FFF2-40B4-BE49-F238E27FC236}">
                <a16:creationId xmlns:a16="http://schemas.microsoft.com/office/drawing/2014/main" xmlns="" id="{AC069309-1777-4A41-B22D-A2F4BF6E4BDE}"/>
              </a:ext>
            </a:extLst>
          </p:cNvPr>
          <p:cNvSpPr txBox="1"/>
          <p:nvPr/>
        </p:nvSpPr>
        <p:spPr>
          <a:xfrm>
            <a:off x="1816590" y="314504"/>
            <a:ext cx="9591106" cy="707886"/>
          </a:xfrm>
          <a:prstGeom prst="rect">
            <a:avLst/>
          </a:prstGeom>
          <a:noFill/>
        </p:spPr>
        <p:txBody>
          <a:bodyPr wrap="square" rtlCol="0">
            <a:spAutoFit/>
          </a:bodyPr>
          <a:lstStyle/>
          <a:p>
            <a:pPr algn="ctr"/>
            <a:r>
              <a:rPr lang="es-CL" altLang="es-CL" sz="4000" b="1" dirty="0">
                <a:solidFill>
                  <a:schemeClr val="accent2">
                    <a:lumMod val="50000"/>
                  </a:schemeClr>
                </a:solidFill>
                <a:ea typeface="Proxima Nova" charset="0"/>
                <a:cs typeface="Arial" panose="020B0604020202020204" pitchFamily="34" charset="0"/>
              </a:rPr>
              <a:t>ETAPAS DEL PROCESO DE SELECCIÓN</a:t>
            </a:r>
          </a:p>
        </p:txBody>
      </p:sp>
      <p:cxnSp>
        <p:nvCxnSpPr>
          <p:cNvPr id="26" name="25 Conector recto"/>
          <p:cNvCxnSpPr/>
          <p:nvPr/>
        </p:nvCxnSpPr>
        <p:spPr>
          <a:xfrm>
            <a:off x="1604288" y="0"/>
            <a:ext cx="0" cy="12140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1491983" y="1164204"/>
            <a:ext cx="212302" cy="21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grpSp>
        <p:nvGrpSpPr>
          <p:cNvPr id="8" name="7 Grupo"/>
          <p:cNvGrpSpPr/>
          <p:nvPr/>
        </p:nvGrpSpPr>
        <p:grpSpPr>
          <a:xfrm>
            <a:off x="831584" y="1284263"/>
            <a:ext cx="4037544" cy="1242673"/>
            <a:chOff x="350214" y="1668842"/>
            <a:chExt cx="3259813" cy="1242672"/>
          </a:xfrm>
        </p:grpSpPr>
        <p:sp>
          <p:nvSpPr>
            <p:cNvPr id="4" name="3 Llamada rectangular redondeada"/>
            <p:cNvSpPr/>
            <p:nvPr/>
          </p:nvSpPr>
          <p:spPr>
            <a:xfrm>
              <a:off x="350214" y="1668842"/>
              <a:ext cx="3259812" cy="1242204"/>
            </a:xfrm>
            <a:prstGeom prst="wedgeRoundRectCallout">
              <a:avLst>
                <a:gd name="adj1" fmla="val -21152"/>
                <a:gd name="adj2" fmla="val 79861"/>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TextBox 11">
              <a:extLst>
                <a:ext uri="{FF2B5EF4-FFF2-40B4-BE49-F238E27FC236}">
                  <a16:creationId xmlns:a16="http://schemas.microsoft.com/office/drawing/2014/main" xmlns="" id="{AA9C8D0B-63D1-4136-BCF9-8D351CDD41E9}"/>
                </a:ext>
              </a:extLst>
            </p:cNvPr>
            <p:cNvSpPr txBox="1"/>
            <p:nvPr/>
          </p:nvSpPr>
          <p:spPr>
            <a:xfrm>
              <a:off x="350215" y="1834297"/>
              <a:ext cx="3259812" cy="1077217"/>
            </a:xfrm>
            <a:prstGeom prst="rect">
              <a:avLst/>
            </a:prstGeom>
            <a:noFill/>
          </p:spPr>
          <p:txBody>
            <a:bodyPr wrap="square" rtlCol="0" anchor="ctr">
              <a:spAutoFit/>
            </a:bodyPr>
            <a:lstStyle/>
            <a:p>
              <a:pPr algn="just"/>
              <a:r>
                <a:rPr lang="es-CL" sz="1600" b="1" u="sng" dirty="0">
                  <a:solidFill>
                    <a:schemeClr val="bg1"/>
                  </a:solidFill>
                  <a:cs typeface="Arial" pitchFamily="34" charset="0"/>
                </a:rPr>
                <a:t>Tercera Etapa</a:t>
              </a:r>
              <a:r>
                <a:rPr lang="es-CL" sz="1600" b="1" dirty="0">
                  <a:solidFill>
                    <a:schemeClr val="bg1"/>
                  </a:solidFill>
                  <a:cs typeface="Arial" pitchFamily="34" charset="0"/>
                </a:rPr>
                <a:t>:  </a:t>
              </a:r>
            </a:p>
            <a:p>
              <a:pPr algn="just"/>
              <a:r>
                <a:rPr lang="es-CL" sz="1600" dirty="0">
                  <a:solidFill>
                    <a:schemeClr val="bg1"/>
                  </a:solidFill>
                  <a:cs typeface="Arial" pitchFamily="34" charset="0"/>
                </a:rPr>
                <a:t>Exámenes Psicofísicos de Ingreso: entre el 23 y el 30 de enero de 2025.</a:t>
              </a:r>
            </a:p>
            <a:p>
              <a:endParaRPr lang="es-CL" sz="1600" b="1" dirty="0">
                <a:solidFill>
                  <a:schemeClr val="bg1"/>
                </a:solidFill>
                <a:cs typeface="Arial" pitchFamily="34" charset="0"/>
              </a:endParaRPr>
            </a:p>
          </p:txBody>
        </p:sp>
      </p:grpSp>
      <p:grpSp>
        <p:nvGrpSpPr>
          <p:cNvPr id="23" name="22 Grupo"/>
          <p:cNvGrpSpPr/>
          <p:nvPr/>
        </p:nvGrpSpPr>
        <p:grpSpPr>
          <a:xfrm>
            <a:off x="4574385" y="2978717"/>
            <a:ext cx="4075516" cy="1285286"/>
            <a:chOff x="350212" y="1668842"/>
            <a:chExt cx="3279748" cy="1285285"/>
          </a:xfrm>
        </p:grpSpPr>
        <p:sp>
          <p:nvSpPr>
            <p:cNvPr id="30" name="29 Llamada rectangular redondeada"/>
            <p:cNvSpPr/>
            <p:nvPr/>
          </p:nvSpPr>
          <p:spPr>
            <a:xfrm>
              <a:off x="350213" y="1668842"/>
              <a:ext cx="3279747" cy="1242204"/>
            </a:xfrm>
            <a:prstGeom prst="wedgeRoundRectCallout">
              <a:avLst>
                <a:gd name="adj1" fmla="val -21152"/>
                <a:gd name="adj2" fmla="val 79861"/>
                <a:gd name="adj3" fmla="val 166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TextBox 11">
              <a:extLst>
                <a:ext uri="{FF2B5EF4-FFF2-40B4-BE49-F238E27FC236}">
                  <a16:creationId xmlns:a16="http://schemas.microsoft.com/office/drawing/2014/main" xmlns="" id="{AA9C8D0B-63D1-4136-BCF9-8D351CDD41E9}"/>
                </a:ext>
              </a:extLst>
            </p:cNvPr>
            <p:cNvSpPr txBox="1"/>
            <p:nvPr/>
          </p:nvSpPr>
          <p:spPr>
            <a:xfrm>
              <a:off x="350212" y="1876910"/>
              <a:ext cx="3279748" cy="1077217"/>
            </a:xfrm>
            <a:prstGeom prst="rect">
              <a:avLst/>
            </a:prstGeom>
            <a:noFill/>
          </p:spPr>
          <p:txBody>
            <a:bodyPr wrap="square" rtlCol="0">
              <a:spAutoFit/>
            </a:bodyPr>
            <a:lstStyle/>
            <a:p>
              <a:r>
                <a:rPr lang="es-MX" sz="1600" b="1" u="sng" dirty="0">
                  <a:solidFill>
                    <a:schemeClr val="bg1"/>
                  </a:solidFill>
                  <a:cs typeface="Arial" pitchFamily="34" charset="0"/>
                </a:rPr>
                <a:t>Cuarta Etapa</a:t>
              </a:r>
              <a:r>
                <a:rPr lang="es-MX" sz="1600" b="1" dirty="0">
                  <a:solidFill>
                    <a:schemeClr val="bg1"/>
                  </a:solidFill>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schemeClr val="bg1"/>
                  </a:solidFill>
                  <a:effectLst/>
                  <a:uLnTx/>
                  <a:uFillTx/>
                  <a:ea typeface="Proxima Nova" charset="0"/>
                  <a:cs typeface="Arial" pitchFamily="34" charset="0"/>
                </a:rPr>
                <a:t>Selección: entre el 17 y el 25 de febrero de 2025.</a:t>
              </a:r>
            </a:p>
            <a:p>
              <a:endParaRPr lang="es-CL" sz="1600" b="1" dirty="0">
                <a:solidFill>
                  <a:schemeClr val="bg1"/>
                </a:solidFill>
                <a:cs typeface="Arial" pitchFamily="34" charset="0"/>
              </a:endParaRPr>
            </a:p>
          </p:txBody>
        </p:sp>
      </p:grpSp>
      <p:grpSp>
        <p:nvGrpSpPr>
          <p:cNvPr id="28" name="22 Grupo">
            <a:extLst>
              <a:ext uri="{FF2B5EF4-FFF2-40B4-BE49-F238E27FC236}">
                <a16:creationId xmlns:a16="http://schemas.microsoft.com/office/drawing/2014/main" xmlns="" id="{78F50565-EBA7-420B-B6D2-A3D1B1FAEBF4}"/>
              </a:ext>
            </a:extLst>
          </p:cNvPr>
          <p:cNvGrpSpPr/>
          <p:nvPr/>
        </p:nvGrpSpPr>
        <p:grpSpPr>
          <a:xfrm>
            <a:off x="7332181" y="4621916"/>
            <a:ext cx="4075515" cy="1323439"/>
            <a:chOff x="350213" y="1628348"/>
            <a:chExt cx="3279747" cy="1323438"/>
          </a:xfrm>
        </p:grpSpPr>
        <p:sp>
          <p:nvSpPr>
            <p:cNvPr id="33" name="29 Llamada rectangular redondeada">
              <a:extLst>
                <a:ext uri="{FF2B5EF4-FFF2-40B4-BE49-F238E27FC236}">
                  <a16:creationId xmlns:a16="http://schemas.microsoft.com/office/drawing/2014/main" xmlns="" id="{888712ED-1984-43D2-8A9B-F489625F0772}"/>
                </a:ext>
              </a:extLst>
            </p:cNvPr>
            <p:cNvSpPr/>
            <p:nvPr/>
          </p:nvSpPr>
          <p:spPr>
            <a:xfrm>
              <a:off x="350213" y="1668842"/>
              <a:ext cx="3279747" cy="1242204"/>
            </a:xfrm>
            <a:prstGeom prst="wedgeRoundRectCallout">
              <a:avLst>
                <a:gd name="adj1" fmla="val -21152"/>
                <a:gd name="adj2" fmla="val 79861"/>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TextBox 11">
              <a:extLst>
                <a:ext uri="{FF2B5EF4-FFF2-40B4-BE49-F238E27FC236}">
                  <a16:creationId xmlns:a16="http://schemas.microsoft.com/office/drawing/2014/main" xmlns="" id="{ADA78443-DC3A-4F87-AE05-2DDBEA699159}"/>
                </a:ext>
              </a:extLst>
            </p:cNvPr>
            <p:cNvSpPr txBox="1"/>
            <p:nvPr/>
          </p:nvSpPr>
          <p:spPr>
            <a:xfrm>
              <a:off x="350213" y="1628348"/>
              <a:ext cx="3268495" cy="1323438"/>
            </a:xfrm>
            <a:prstGeom prst="rect">
              <a:avLst/>
            </a:prstGeom>
            <a:noFill/>
          </p:spPr>
          <p:txBody>
            <a:bodyPr wrap="square" rtlCol="0">
              <a:spAutoFit/>
            </a:bodyPr>
            <a:lstStyle/>
            <a:p>
              <a:r>
                <a:rPr lang="es-MX" sz="1600" b="1" u="sng" dirty="0">
                  <a:solidFill>
                    <a:schemeClr val="bg1"/>
                  </a:solidFill>
                  <a:cs typeface="Arial" pitchFamily="34" charset="0"/>
                </a:rPr>
                <a:t>Etapa de Formación Básica</a:t>
              </a:r>
              <a:r>
                <a:rPr lang="es-MX" sz="1600" b="1" dirty="0">
                  <a:solidFill>
                    <a:schemeClr val="bg1"/>
                  </a:solidFill>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s-CL" sz="1600" dirty="0">
                  <a:solidFill>
                    <a:schemeClr val="bg1"/>
                  </a:solidFill>
                  <a:ea typeface="Proxima Nova" charset="0"/>
                  <a:cs typeface="Arial" pitchFamily="34" charset="0"/>
                </a:rPr>
                <a:t>Inicio Curso de Adoctrinamiento:  Abril de 2025</a:t>
              </a:r>
              <a:r>
                <a:rPr kumimoji="0" lang="es-CL" sz="1600" b="0" i="0" u="none" strike="noStrike" kern="1200" cap="none" spc="0" normalizeH="0" baseline="0" noProof="0" dirty="0">
                  <a:ln>
                    <a:noFill/>
                  </a:ln>
                  <a:solidFill>
                    <a:schemeClr val="bg1"/>
                  </a:solidFill>
                  <a:effectLst/>
                  <a:uLnTx/>
                  <a:uFillTx/>
                  <a:ea typeface="Proxima Nova" charset="0"/>
                  <a:cs typeface="Arial"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s-CL" sz="1600" dirty="0">
                  <a:solidFill>
                    <a:schemeClr val="bg1"/>
                  </a:solidFill>
                  <a:ea typeface="Proxima Nova" charset="0"/>
                  <a:cs typeface="Arial" pitchFamily="34" charset="0"/>
                </a:rPr>
                <a:t>Nombramiento como Oficial: Agosto de 2025.</a:t>
              </a:r>
              <a:endParaRPr kumimoji="0" lang="es-CL" sz="1600" b="0" i="0" u="none" strike="noStrike" kern="1200" cap="none" spc="0" normalizeH="0" baseline="0" noProof="0" dirty="0">
                <a:ln>
                  <a:noFill/>
                </a:ln>
                <a:solidFill>
                  <a:schemeClr val="bg1"/>
                </a:solidFill>
                <a:effectLst/>
                <a:uLnTx/>
                <a:uFillTx/>
                <a:ea typeface="Proxima Nova" charset="0"/>
                <a:cs typeface="Arial" pitchFamily="34" charset="0"/>
              </a:endParaRPr>
            </a:p>
            <a:p>
              <a:endParaRPr lang="es-CL" sz="1600" b="1" dirty="0">
                <a:solidFill>
                  <a:schemeClr val="bg1"/>
                </a:solidFill>
                <a:cs typeface="Arial" pitchFamily="34" charset="0"/>
              </a:endParaRPr>
            </a:p>
          </p:txBody>
        </p:sp>
      </p:grpSp>
      <p:pic>
        <p:nvPicPr>
          <p:cNvPr id="2" name="Imagen 1">
            <a:extLst>
              <a:ext uri="{FF2B5EF4-FFF2-40B4-BE49-F238E27FC236}">
                <a16:creationId xmlns:a16="http://schemas.microsoft.com/office/drawing/2014/main" xmlns="" id="{B6676DA4-98B0-44DA-8C9A-899B88ECD114}"/>
              </a:ext>
            </a:extLst>
          </p:cNvPr>
          <p:cNvPicPr>
            <a:picLocks noChangeAspect="1"/>
          </p:cNvPicPr>
          <p:nvPr/>
        </p:nvPicPr>
        <p:blipFill>
          <a:blip r:embed="rId2"/>
          <a:stretch>
            <a:fillRect/>
          </a:stretch>
        </p:blipFill>
        <p:spPr>
          <a:xfrm>
            <a:off x="885088" y="6243607"/>
            <a:ext cx="10522608" cy="432854"/>
          </a:xfrm>
          <a:prstGeom prst="rect">
            <a:avLst/>
          </a:prstGeom>
        </p:spPr>
      </p:pic>
    </p:spTree>
    <p:extLst>
      <p:ext uri="{BB962C8B-B14F-4D97-AF65-F5344CB8AC3E}">
        <p14:creationId xmlns:p14="http://schemas.microsoft.com/office/powerpoint/2010/main" val="1646746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xmlns="" id="{753AF820-4344-48DF-BB9D-B51CA983F600}"/>
              </a:ext>
            </a:extLst>
          </p:cNvPr>
          <p:cNvSpPr txBox="1"/>
          <p:nvPr/>
        </p:nvSpPr>
        <p:spPr>
          <a:xfrm>
            <a:off x="3419658" y="3013501"/>
            <a:ext cx="5352684" cy="830997"/>
          </a:xfrm>
          <a:prstGeom prst="rect">
            <a:avLst/>
          </a:prstGeom>
          <a:noFill/>
        </p:spPr>
        <p:txBody>
          <a:bodyPr wrap="square" rtlCol="0">
            <a:spAutoFit/>
          </a:bodyPr>
          <a:lstStyle/>
          <a:p>
            <a:pPr algn="ctr"/>
            <a:r>
              <a:rPr lang="es-ES_tradnl" sz="4800" b="1" dirty="0">
                <a:solidFill>
                  <a:schemeClr val="accent5">
                    <a:lumMod val="50000"/>
                  </a:schemeClr>
                </a:solidFill>
                <a:latin typeface="+mj-lt"/>
                <a:ea typeface="Proxima Nova" charset="0"/>
                <a:cs typeface="Arial" panose="020B0604020202020204" pitchFamily="34" charset="0"/>
              </a:rPr>
              <a:t>MI EXPERIENCIA</a:t>
            </a:r>
            <a:endParaRPr lang="es-ES" sz="4800" b="1" dirty="0">
              <a:solidFill>
                <a:schemeClr val="accent5">
                  <a:lumMod val="50000"/>
                </a:schemeClr>
              </a:solidFill>
              <a:latin typeface="+mj-lt"/>
              <a:ea typeface="Proxima Nova" charset="0"/>
              <a:cs typeface="Arial" panose="020B0604020202020204" pitchFamily="34" charset="0"/>
            </a:endParaRPr>
          </a:p>
        </p:txBody>
      </p:sp>
    </p:spTree>
    <p:extLst>
      <p:ext uri="{BB962C8B-B14F-4D97-AF65-F5344CB8AC3E}">
        <p14:creationId xmlns:p14="http://schemas.microsoft.com/office/powerpoint/2010/main" val="8485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xmlns="" id="{753AF820-4344-48DF-BB9D-B51CA983F600}"/>
              </a:ext>
            </a:extLst>
          </p:cNvPr>
          <p:cNvSpPr txBox="1"/>
          <p:nvPr/>
        </p:nvSpPr>
        <p:spPr>
          <a:xfrm>
            <a:off x="1866903" y="994803"/>
            <a:ext cx="5352684" cy="523220"/>
          </a:xfrm>
          <a:prstGeom prst="rect">
            <a:avLst/>
          </a:prstGeom>
          <a:noFill/>
        </p:spPr>
        <p:txBody>
          <a:bodyPr wrap="square" rtlCol="0">
            <a:spAutoFit/>
          </a:bodyPr>
          <a:lstStyle/>
          <a:p>
            <a:r>
              <a:rPr lang="es-ES_tradnl" sz="2800" b="1" dirty="0">
                <a:solidFill>
                  <a:schemeClr val="accent5">
                    <a:lumMod val="50000"/>
                  </a:schemeClr>
                </a:solidFill>
                <a:ea typeface="Proxima Nova" charset="0"/>
                <a:cs typeface="Arial" panose="020B0604020202020204" pitchFamily="34" charset="0"/>
              </a:rPr>
              <a:t>MI EXPERIENCIA</a:t>
            </a:r>
            <a:endParaRPr lang="es-ES" sz="2800" b="1" dirty="0">
              <a:solidFill>
                <a:schemeClr val="accent5">
                  <a:lumMod val="50000"/>
                </a:schemeClr>
              </a:solidFill>
              <a:ea typeface="Proxima Nova" charset="0"/>
              <a:cs typeface="Arial" panose="020B0604020202020204" pitchFamily="34" charset="0"/>
            </a:endParaRPr>
          </a:p>
        </p:txBody>
      </p:sp>
      <p:cxnSp>
        <p:nvCxnSpPr>
          <p:cNvPr id="8" name="7 Conector recto"/>
          <p:cNvCxnSpPr/>
          <p:nvPr/>
        </p:nvCxnSpPr>
        <p:spPr>
          <a:xfrm>
            <a:off x="1604288" y="0"/>
            <a:ext cx="0" cy="12140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1491983" y="1164204"/>
            <a:ext cx="212302" cy="21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spTree>
    <p:extLst>
      <p:ext uri="{BB962C8B-B14F-4D97-AF65-F5344CB8AC3E}">
        <p14:creationId xmlns:p14="http://schemas.microsoft.com/office/powerpoint/2010/main" val="4226370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p:cNvSpPr/>
          <p:nvPr/>
        </p:nvSpPr>
        <p:spPr>
          <a:xfrm>
            <a:off x="5080956" y="3927264"/>
            <a:ext cx="6055744" cy="372705"/>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10 Rectángulo redondeado"/>
          <p:cNvSpPr/>
          <p:nvPr/>
        </p:nvSpPr>
        <p:spPr>
          <a:xfrm>
            <a:off x="2839201" y="2723567"/>
            <a:ext cx="9427561" cy="761524"/>
          </a:xfrm>
          <a:prstGeom prst="roundRect">
            <a:avLst/>
          </a:prstGeom>
          <a:gradFill>
            <a:gsLst>
              <a:gs pos="27000">
                <a:srgbClr val="C00000"/>
              </a:gs>
              <a:gs pos="79000">
                <a:srgbClr val="C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extBox 7">
            <a:extLst>
              <a:ext uri="{FF2B5EF4-FFF2-40B4-BE49-F238E27FC236}">
                <a16:creationId xmlns:a16="http://schemas.microsoft.com/office/drawing/2014/main" xmlns="" id="{FF7E1BFB-09B6-4134-B152-367E3CF88E11}"/>
              </a:ext>
            </a:extLst>
          </p:cNvPr>
          <p:cNvSpPr txBox="1"/>
          <p:nvPr/>
        </p:nvSpPr>
        <p:spPr>
          <a:xfrm>
            <a:off x="2232338" y="2758070"/>
            <a:ext cx="7727324" cy="2308324"/>
          </a:xfrm>
          <a:prstGeom prst="rect">
            <a:avLst/>
          </a:prstGeom>
          <a:noFill/>
        </p:spPr>
        <p:txBody>
          <a:bodyPr wrap="square" rtlCol="0">
            <a:spAutoFit/>
          </a:bodyPr>
          <a:lstStyle/>
          <a:p>
            <a:pPr algn="ctr"/>
            <a:r>
              <a:rPr lang="es-ES" sz="3600" b="1" dirty="0">
                <a:solidFill>
                  <a:srgbClr val="FFFFFF"/>
                </a:solidFill>
                <a:latin typeface="Arial" panose="020B0604020202020204" pitchFamily="34" charset="0"/>
                <a:cs typeface="Arial" panose="020B0604020202020204" pitchFamily="34" charset="0"/>
              </a:rPr>
              <a:t>www.admisionarmada.cl</a:t>
            </a:r>
          </a:p>
          <a:p>
            <a:pPr algn="ctr"/>
            <a:endParaRPr lang="es-ES" sz="3600" b="1" dirty="0">
              <a:solidFill>
                <a:schemeClr val="accent5">
                  <a:lumMod val="50000"/>
                </a:schemeClr>
              </a:solidFill>
              <a:latin typeface="Arial" panose="020B0604020202020204" pitchFamily="34" charset="0"/>
              <a:cs typeface="Arial" panose="020B0604020202020204" pitchFamily="34" charset="0"/>
            </a:endParaRPr>
          </a:p>
          <a:p>
            <a:pPr algn="ctr"/>
            <a:r>
              <a:rPr lang="es-ES" sz="2400" b="1" dirty="0">
                <a:solidFill>
                  <a:schemeClr val="accent5">
                    <a:lumMod val="50000"/>
                  </a:schemeClr>
                </a:solidFill>
                <a:cs typeface="Arial" panose="020B0604020202020204" pitchFamily="34" charset="0"/>
              </a:rPr>
              <a:t>E-mail:    </a:t>
            </a:r>
            <a:r>
              <a:rPr lang="es-ES" sz="2400" b="1" dirty="0">
                <a:solidFill>
                  <a:schemeClr val="accent4">
                    <a:lumMod val="60000"/>
                    <a:lumOff val="40000"/>
                  </a:schemeClr>
                </a:solidFill>
                <a:cs typeface="Arial" panose="020B0604020202020204" pitchFamily="34" charset="0"/>
              </a:rPr>
              <a:t>admision@armada.cl</a:t>
            </a:r>
          </a:p>
          <a:p>
            <a:pPr algn="ctr"/>
            <a:r>
              <a:rPr lang="es-ES" sz="2400" b="1" dirty="0">
                <a:solidFill>
                  <a:schemeClr val="accent5">
                    <a:lumMod val="50000"/>
                  </a:schemeClr>
                </a:solidFill>
                <a:cs typeface="Arial" panose="020B0604020202020204" pitchFamily="34" charset="0"/>
              </a:rPr>
              <a:t>Teléfono: 32 - 2848318</a:t>
            </a:r>
          </a:p>
          <a:p>
            <a:pPr algn="ctr"/>
            <a:r>
              <a:rPr lang="es-ES" sz="2400" b="1" dirty="0">
                <a:solidFill>
                  <a:schemeClr val="accent5">
                    <a:lumMod val="50000"/>
                  </a:schemeClr>
                </a:solidFill>
                <a:cs typeface="Arial" panose="020B0604020202020204" pitchFamily="34" charset="0"/>
              </a:rPr>
              <a:t>Av. Jorge Montt 11700, Las Salinas, Viña del Mar</a:t>
            </a:r>
            <a:endParaRPr lang="es-CL" sz="2400" b="1" dirty="0">
              <a:solidFill>
                <a:schemeClr val="accent5">
                  <a:lumMod val="50000"/>
                </a:schemeClr>
              </a:solidFill>
              <a:cs typeface="Arial" panose="020B0604020202020204" pitchFamily="34" charset="0"/>
            </a:endParaRPr>
          </a:p>
        </p:txBody>
      </p:sp>
      <p:grpSp>
        <p:nvGrpSpPr>
          <p:cNvPr id="4" name="3 Grupo"/>
          <p:cNvGrpSpPr/>
          <p:nvPr/>
        </p:nvGrpSpPr>
        <p:grpSpPr>
          <a:xfrm>
            <a:off x="5695150" y="5185016"/>
            <a:ext cx="780085" cy="266242"/>
            <a:chOff x="5449036" y="5486926"/>
            <a:chExt cx="780085" cy="266242"/>
          </a:xfrm>
        </p:grpSpPr>
        <p:sp>
          <p:nvSpPr>
            <p:cNvPr id="13" name="12 Estrella de 5 puntas"/>
            <p:cNvSpPr/>
            <p:nvPr/>
          </p:nvSpPr>
          <p:spPr>
            <a:xfrm>
              <a:off x="5449036" y="5486926"/>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13 Estrella de 5 puntas"/>
            <p:cNvSpPr/>
            <p:nvPr/>
          </p:nvSpPr>
          <p:spPr>
            <a:xfrm>
              <a:off x="5962879" y="5486926"/>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102937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redondeado"/>
          <p:cNvSpPr/>
          <p:nvPr/>
        </p:nvSpPr>
        <p:spPr>
          <a:xfrm>
            <a:off x="5141343" y="5460430"/>
            <a:ext cx="7050655" cy="517676"/>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TextBox 5">
            <a:extLst>
              <a:ext uri="{FF2B5EF4-FFF2-40B4-BE49-F238E27FC236}">
                <a16:creationId xmlns:a16="http://schemas.microsoft.com/office/drawing/2014/main" xmlns="" id="{97CCD37F-0211-4535-BE13-C03C258A43C8}"/>
              </a:ext>
            </a:extLst>
          </p:cNvPr>
          <p:cNvSpPr txBox="1"/>
          <p:nvPr/>
        </p:nvSpPr>
        <p:spPr>
          <a:xfrm>
            <a:off x="3411068" y="1275793"/>
            <a:ext cx="5378825" cy="3785652"/>
          </a:xfrm>
          <a:prstGeom prst="rect">
            <a:avLst/>
          </a:prstGeom>
          <a:noFill/>
        </p:spPr>
        <p:txBody>
          <a:bodyPr wrap="square" rtlCol="0">
            <a:spAutoFit/>
          </a:bodyPr>
          <a:lstStyle/>
          <a:p>
            <a:pPr algn="just"/>
            <a:r>
              <a:rPr lang="es-CL" sz="2400" b="1" dirty="0">
                <a:solidFill>
                  <a:schemeClr val="bg2">
                    <a:lumMod val="25000"/>
                  </a:schemeClr>
                </a:solidFill>
              </a:rPr>
              <a:t>Una de las misiones más importantes que se desempeñan en la Medicina Aeroespacial de la Aviación Naval son los rescates aeromarítimos, donde a través de helicópteros militares acondicionados para el rescate de pacientes que han sufrido una emergencia en alta mar, se entrega estabilización inicial y atención pre hospitalaria inmediata, tanto a personal institucional como a civiles.</a:t>
            </a:r>
            <a:endParaRPr lang="es-CL" sz="2400" b="1" dirty="0">
              <a:solidFill>
                <a:schemeClr val="bg2">
                  <a:lumMod val="25000"/>
                </a:schemeClr>
              </a:solidFill>
              <a:latin typeface="Arial Narrow" panose="020B0606020202030204" pitchFamily="34" charset="0"/>
              <a:cs typeface="HighVoltage Rough" panose="020B0604020202020204" pitchFamily="34" charset="0"/>
            </a:endParaRPr>
          </a:p>
        </p:txBody>
      </p:sp>
      <p:sp>
        <p:nvSpPr>
          <p:cNvPr id="11" name="TextBox 5">
            <a:extLst>
              <a:ext uri="{FF2B5EF4-FFF2-40B4-BE49-F238E27FC236}">
                <a16:creationId xmlns:a16="http://schemas.microsoft.com/office/drawing/2014/main" xmlns="" id="{97CCD37F-0211-4535-BE13-C03C258A43C8}"/>
              </a:ext>
            </a:extLst>
          </p:cNvPr>
          <p:cNvSpPr txBox="1"/>
          <p:nvPr/>
        </p:nvSpPr>
        <p:spPr>
          <a:xfrm>
            <a:off x="2590799" y="1087526"/>
            <a:ext cx="914402" cy="1938992"/>
          </a:xfrm>
          <a:prstGeom prst="rect">
            <a:avLst/>
          </a:prstGeom>
          <a:noFill/>
        </p:spPr>
        <p:txBody>
          <a:bodyPr wrap="square" rtlCol="0">
            <a:spAutoFit/>
          </a:bodyPr>
          <a:lstStyle/>
          <a:p>
            <a:pPr algn="ctr"/>
            <a:r>
              <a:rPr lang="es-ES" sz="12000" dirty="0">
                <a:solidFill>
                  <a:srgbClr val="C00000"/>
                </a:solidFill>
                <a:latin typeface=" Olivia Dhorgent" pitchFamily="2" charset="0"/>
              </a:rPr>
              <a:t>“</a:t>
            </a:r>
            <a:endParaRPr lang="es-CL" sz="12000" b="1" dirty="0">
              <a:solidFill>
                <a:srgbClr val="C00000"/>
              </a:solidFill>
              <a:latin typeface=" Olivia Dhorgent" pitchFamily="2" charset="0"/>
              <a:cs typeface="HighVoltage Rough" panose="020B0604020202020204" pitchFamily="34" charset="0"/>
            </a:endParaRPr>
          </a:p>
        </p:txBody>
      </p:sp>
      <p:sp>
        <p:nvSpPr>
          <p:cNvPr id="12" name="TextBox 5">
            <a:extLst>
              <a:ext uri="{FF2B5EF4-FFF2-40B4-BE49-F238E27FC236}">
                <a16:creationId xmlns:a16="http://schemas.microsoft.com/office/drawing/2014/main" xmlns="" id="{97CCD37F-0211-4535-BE13-C03C258A43C8}"/>
              </a:ext>
            </a:extLst>
          </p:cNvPr>
          <p:cNvSpPr txBox="1"/>
          <p:nvPr/>
        </p:nvSpPr>
        <p:spPr>
          <a:xfrm rot="10800000">
            <a:off x="8691261" y="3214394"/>
            <a:ext cx="914402" cy="1938992"/>
          </a:xfrm>
          <a:prstGeom prst="rect">
            <a:avLst/>
          </a:prstGeom>
          <a:noFill/>
        </p:spPr>
        <p:txBody>
          <a:bodyPr wrap="square" rtlCol="0">
            <a:spAutoFit/>
          </a:bodyPr>
          <a:lstStyle/>
          <a:p>
            <a:pPr algn="ctr"/>
            <a:r>
              <a:rPr lang="es-ES" sz="12000" dirty="0">
                <a:solidFill>
                  <a:srgbClr val="C00000"/>
                </a:solidFill>
                <a:latin typeface=" Olivia Dhorgent" pitchFamily="2" charset="0"/>
              </a:rPr>
              <a:t>“</a:t>
            </a:r>
            <a:endParaRPr lang="es-CL" sz="12000" b="1" dirty="0">
              <a:solidFill>
                <a:srgbClr val="C00000"/>
              </a:solidFill>
              <a:latin typeface=" Olivia Dhorgent" pitchFamily="2" charset="0"/>
              <a:cs typeface="HighVoltage Rough" panose="020B0604020202020204" pitchFamily="34" charset="0"/>
            </a:endParaRPr>
          </a:p>
        </p:txBody>
      </p:sp>
      <p:sp>
        <p:nvSpPr>
          <p:cNvPr id="4" name="3 Rectángulo"/>
          <p:cNvSpPr/>
          <p:nvPr/>
        </p:nvSpPr>
        <p:spPr>
          <a:xfrm>
            <a:off x="2693893" y="5460430"/>
            <a:ext cx="6096000" cy="461665"/>
          </a:xfrm>
          <a:prstGeom prst="rect">
            <a:avLst/>
          </a:prstGeom>
        </p:spPr>
        <p:txBody>
          <a:bodyPr>
            <a:spAutoFit/>
          </a:bodyPr>
          <a:lstStyle/>
          <a:p>
            <a:pPr algn="r"/>
            <a:r>
              <a:rPr lang="es-CL" sz="1200" dirty="0">
                <a:solidFill>
                  <a:schemeClr val="bg1"/>
                </a:solidFill>
              </a:rPr>
              <a:t>CF SN Roy Smith Robinson</a:t>
            </a:r>
          </a:p>
          <a:p>
            <a:pPr algn="r"/>
            <a:r>
              <a:rPr lang="es-CL" sz="1200" dirty="0">
                <a:solidFill>
                  <a:srgbClr val="FFFFFF"/>
                </a:solidFill>
              </a:rPr>
              <a:t>Traumatólogo - Especialista en Medicina Aeroespacial</a:t>
            </a:r>
          </a:p>
        </p:txBody>
      </p:sp>
    </p:spTree>
    <p:extLst>
      <p:ext uri="{BB962C8B-B14F-4D97-AF65-F5344CB8AC3E}">
        <p14:creationId xmlns:p14="http://schemas.microsoft.com/office/powerpoint/2010/main" val="1101287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ICIAL_SANIDAD_2018_subtitulad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5985" y="852742"/>
            <a:ext cx="9160030" cy="5152516"/>
          </a:xfrm>
          <a:prstGeom prst="roundRect">
            <a:avLst>
              <a:gd name="adj" fmla="val 10918"/>
            </a:avLst>
          </a:prstGeom>
        </p:spPr>
      </p:pic>
    </p:spTree>
    <p:extLst>
      <p:ext uri="{BB962C8B-B14F-4D97-AF65-F5344CB8AC3E}">
        <p14:creationId xmlns:p14="http://schemas.microsoft.com/office/powerpoint/2010/main" val="1239160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28286" y="2430037"/>
            <a:ext cx="6735427" cy="4984052"/>
          </a:xfrm>
          <a:prstGeom prst="rect">
            <a:avLst/>
          </a:prstGeom>
        </p:spPr>
      </p:pic>
      <p:sp>
        <p:nvSpPr>
          <p:cNvPr id="10" name="9 Rectángulo redondeado"/>
          <p:cNvSpPr/>
          <p:nvPr/>
        </p:nvSpPr>
        <p:spPr>
          <a:xfrm>
            <a:off x="2618006" y="2396533"/>
            <a:ext cx="7594942" cy="392637"/>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TextBox 3">
            <a:extLst>
              <a:ext uri="{FF2B5EF4-FFF2-40B4-BE49-F238E27FC236}">
                <a16:creationId xmlns:a16="http://schemas.microsoft.com/office/drawing/2014/main" xmlns="" id="{753AF820-4344-48DF-BB9D-B51CA983F600}"/>
              </a:ext>
            </a:extLst>
          </p:cNvPr>
          <p:cNvSpPr txBox="1"/>
          <p:nvPr/>
        </p:nvSpPr>
        <p:spPr>
          <a:xfrm>
            <a:off x="2533879" y="1703439"/>
            <a:ext cx="8648241" cy="1200329"/>
          </a:xfrm>
          <a:prstGeom prst="rect">
            <a:avLst/>
          </a:prstGeom>
          <a:noFill/>
        </p:spPr>
        <p:txBody>
          <a:bodyPr wrap="square" rtlCol="0">
            <a:spAutoFit/>
          </a:bodyPr>
          <a:lstStyle/>
          <a:p>
            <a:r>
              <a:rPr lang="es-ES_tradnl" sz="3600" dirty="0">
                <a:solidFill>
                  <a:schemeClr val="bg2">
                    <a:lumMod val="25000"/>
                  </a:schemeClr>
                </a:solidFill>
                <a:ea typeface="Proxima Nova" charset="0"/>
                <a:cs typeface="Arial" panose="020B0604020202020204" pitchFamily="34" charset="0"/>
              </a:rPr>
              <a:t>Los Médicos Navales se desempeñan en </a:t>
            </a:r>
            <a:r>
              <a:rPr lang="es-ES_tradnl" sz="3600" dirty="0">
                <a:solidFill>
                  <a:schemeClr val="bg1"/>
                </a:solidFill>
                <a:ea typeface="Proxima Nova" charset="0"/>
                <a:cs typeface="Arial" panose="020B0604020202020204" pitchFamily="34" charset="0"/>
              </a:rPr>
              <a:t>múltiples escenarios y situaciones.</a:t>
            </a:r>
            <a:endParaRPr lang="es-ES" sz="3600" dirty="0">
              <a:solidFill>
                <a:schemeClr val="bg1"/>
              </a:solidFill>
              <a:ea typeface="Proxima Nova" charset="0"/>
              <a:cs typeface="Arial" panose="020B0604020202020204" pitchFamily="34" charset="0"/>
            </a:endParaRPr>
          </a:p>
        </p:txBody>
      </p:sp>
      <p:sp>
        <p:nvSpPr>
          <p:cNvPr id="11" name="TextBox 3">
            <a:extLst>
              <a:ext uri="{FF2B5EF4-FFF2-40B4-BE49-F238E27FC236}">
                <a16:creationId xmlns:a16="http://schemas.microsoft.com/office/drawing/2014/main" xmlns="" id="{753AF820-4344-48DF-BB9D-B51CA983F600}"/>
              </a:ext>
            </a:extLst>
          </p:cNvPr>
          <p:cNvSpPr txBox="1"/>
          <p:nvPr/>
        </p:nvSpPr>
        <p:spPr>
          <a:xfrm>
            <a:off x="2126259" y="676202"/>
            <a:ext cx="6315581" cy="830997"/>
          </a:xfrm>
          <a:prstGeom prst="rect">
            <a:avLst/>
          </a:prstGeom>
          <a:noFill/>
        </p:spPr>
        <p:txBody>
          <a:bodyPr wrap="square" rtlCol="0">
            <a:spAutoFit/>
          </a:bodyPr>
          <a:lstStyle/>
          <a:p>
            <a:r>
              <a:rPr lang="es-ES_tradnl" sz="4800" b="1" dirty="0">
                <a:solidFill>
                  <a:schemeClr val="accent2">
                    <a:lumMod val="75000"/>
                  </a:schemeClr>
                </a:solidFill>
                <a:ea typeface="Proxima Nova" charset="0"/>
                <a:cs typeface="Arial" panose="020B0604020202020204" pitchFamily="34" charset="0"/>
              </a:rPr>
              <a:t>AVENTURA</a:t>
            </a:r>
            <a:endParaRPr lang="es-ES" sz="4800" b="1" dirty="0">
              <a:solidFill>
                <a:schemeClr val="accent2">
                  <a:lumMod val="75000"/>
                </a:schemeClr>
              </a:solidFill>
              <a:ea typeface="Proxima Nova" charset="0"/>
              <a:cs typeface="Arial" panose="020B0604020202020204" pitchFamily="34" charset="0"/>
            </a:endParaRPr>
          </a:p>
        </p:txBody>
      </p:sp>
      <p:pic>
        <p:nvPicPr>
          <p:cNvPr id="4" name="Imagen 3">
            <a:extLst>
              <a:ext uri="{FF2B5EF4-FFF2-40B4-BE49-F238E27FC236}">
                <a16:creationId xmlns:a16="http://schemas.microsoft.com/office/drawing/2014/main" xmlns="" id="{1DAE14CE-F012-4261-9401-0722BB721773}"/>
              </a:ext>
            </a:extLst>
          </p:cNvPr>
          <p:cNvPicPr>
            <a:picLocks noChangeAspect="1"/>
          </p:cNvPicPr>
          <p:nvPr/>
        </p:nvPicPr>
        <p:blipFill>
          <a:blip r:embed="rId4"/>
          <a:stretch>
            <a:fillRect/>
          </a:stretch>
        </p:blipFill>
        <p:spPr>
          <a:xfrm>
            <a:off x="-94644" y="985012"/>
            <a:ext cx="2139881" cy="213378"/>
          </a:xfrm>
          <a:prstGeom prst="rect">
            <a:avLst/>
          </a:prstGeom>
        </p:spPr>
      </p:pic>
    </p:spTree>
    <p:extLst>
      <p:ext uri="{BB962C8B-B14F-4D97-AF65-F5344CB8AC3E}">
        <p14:creationId xmlns:p14="http://schemas.microsoft.com/office/powerpoint/2010/main" val="1017665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FFCF0C3-161E-4161-B73D-69F158C60102}"/>
              </a:ext>
            </a:extLst>
          </p:cNvPr>
          <p:cNvSpPr txBox="1"/>
          <p:nvPr/>
        </p:nvSpPr>
        <p:spPr>
          <a:xfrm>
            <a:off x="5858273" y="2294202"/>
            <a:ext cx="6140439" cy="3785652"/>
          </a:xfrm>
          <a:prstGeom prst="rect">
            <a:avLst/>
          </a:prstGeom>
          <a:noFill/>
        </p:spPr>
        <p:txBody>
          <a:bodyPr wrap="square" rtlCol="0">
            <a:spAutoFit/>
          </a:bodyPr>
          <a:lstStyle/>
          <a:p>
            <a:r>
              <a:rPr lang="es-CL" sz="1600" dirty="0">
                <a:ea typeface="Proxima Nova Alt" charset="0"/>
                <a:cs typeface="Arial" panose="020B0604020202020204" pitchFamily="34" charset="0"/>
              </a:rPr>
              <a:t>A bordo de unidades a flote (embarcados).</a:t>
            </a:r>
          </a:p>
          <a:p>
            <a:endParaRPr lang="es-CL" sz="1600" dirty="0">
              <a:ea typeface="Proxima Nova" charset="0"/>
              <a:cs typeface="Arial" panose="020B0604020202020204" pitchFamily="34" charset="0"/>
            </a:endParaRPr>
          </a:p>
          <a:p>
            <a:endParaRPr lang="es-CL" sz="1600" dirty="0">
              <a:ea typeface="Proxima Nova" charset="0"/>
              <a:cs typeface="Arial" panose="020B0604020202020204" pitchFamily="34" charset="0"/>
            </a:endParaRPr>
          </a:p>
          <a:p>
            <a:r>
              <a:rPr lang="es-CL" sz="1600" dirty="0">
                <a:ea typeface="Proxima Nova Alt" charset="0"/>
                <a:cs typeface="Arial" panose="020B0604020202020204" pitchFamily="34" charset="0"/>
              </a:rPr>
              <a:t>Como Médico General en Centros de Atención Primaria. </a:t>
            </a:r>
          </a:p>
          <a:p>
            <a:endParaRPr lang="es-CL" sz="1600" dirty="0">
              <a:ea typeface="Proxima Nova" charset="0"/>
              <a:cs typeface="Arial" panose="020B0604020202020204" pitchFamily="34" charset="0"/>
            </a:endParaRPr>
          </a:p>
          <a:p>
            <a:endParaRPr lang="es-CL" sz="1600" dirty="0">
              <a:ea typeface="Proxima Nova" charset="0"/>
              <a:cs typeface="Arial" panose="020B0604020202020204" pitchFamily="34" charset="0"/>
            </a:endParaRPr>
          </a:p>
          <a:p>
            <a:r>
              <a:rPr lang="es-CL" sz="1600" dirty="0">
                <a:ea typeface="Proxima Nova Alt" charset="0"/>
                <a:cs typeface="Arial" panose="020B0604020202020204" pitchFamily="34" charset="0"/>
              </a:rPr>
              <a:t>Como Médico de Escuelas Matrices.</a:t>
            </a:r>
          </a:p>
          <a:p>
            <a:endParaRPr lang="es-CL" sz="1600" dirty="0">
              <a:ea typeface="Proxima Nova" charset="0"/>
              <a:cs typeface="Arial" panose="020B0604020202020204" pitchFamily="34" charset="0"/>
            </a:endParaRPr>
          </a:p>
          <a:p>
            <a:endParaRPr lang="es-CL" sz="1600" dirty="0">
              <a:ea typeface="Proxima Nova" charset="0"/>
              <a:cs typeface="Arial" panose="020B0604020202020204" pitchFamily="34" charset="0"/>
            </a:endParaRPr>
          </a:p>
          <a:p>
            <a:r>
              <a:rPr lang="es-CL" sz="1600" dirty="0">
                <a:ea typeface="Proxima Nova Alt" charset="0"/>
                <a:cs typeface="Arial" panose="020B0604020202020204" pitchFamily="34" charset="0"/>
              </a:rPr>
              <a:t>Como Médico General en Hospitales Navales.</a:t>
            </a:r>
          </a:p>
          <a:p>
            <a:endParaRPr lang="es-CL" sz="1600" dirty="0">
              <a:ea typeface="Proxima Nova" charset="0"/>
              <a:cs typeface="Arial" panose="020B0604020202020204" pitchFamily="34" charset="0"/>
            </a:endParaRPr>
          </a:p>
          <a:p>
            <a:endParaRPr lang="es-CL" sz="1600" dirty="0">
              <a:ea typeface="Proxima Nova" charset="0"/>
              <a:cs typeface="Arial" panose="020B0604020202020204" pitchFamily="34" charset="0"/>
            </a:endParaRPr>
          </a:p>
          <a:p>
            <a:r>
              <a:rPr lang="es-CL" sz="1600" dirty="0">
                <a:ea typeface="Proxima Nova" charset="0"/>
                <a:cs typeface="Arial" panose="020B0604020202020204" pitchFamily="34" charset="0"/>
              </a:rPr>
              <a:t>Como Médico en el Cuerpo de Infantería de Marina</a:t>
            </a:r>
          </a:p>
          <a:p>
            <a:r>
              <a:rPr lang="es-CL" sz="1600" dirty="0">
                <a:ea typeface="Proxima Nova" charset="0"/>
                <a:cs typeface="Arial" panose="020B0604020202020204" pitchFamily="34" charset="0"/>
              </a:rPr>
              <a:t>(Brigada Anfibia Expedicionaria).</a:t>
            </a:r>
          </a:p>
          <a:p>
            <a:endParaRPr lang="es-CL" sz="1600" dirty="0">
              <a:ea typeface="Proxima Nova" charset="0"/>
              <a:cs typeface="Arial" panose="020B0604020202020204" pitchFamily="34" charset="0"/>
            </a:endParaRPr>
          </a:p>
        </p:txBody>
      </p:sp>
      <p:sp>
        <p:nvSpPr>
          <p:cNvPr id="8" name="TextBox 7">
            <a:extLst>
              <a:ext uri="{FF2B5EF4-FFF2-40B4-BE49-F238E27FC236}">
                <a16:creationId xmlns:a16="http://schemas.microsoft.com/office/drawing/2014/main" xmlns="" id="{FF7E1BFB-09B6-4134-B152-367E3CF88E11}"/>
              </a:ext>
            </a:extLst>
          </p:cNvPr>
          <p:cNvSpPr txBox="1"/>
          <p:nvPr/>
        </p:nvSpPr>
        <p:spPr>
          <a:xfrm>
            <a:off x="2929918" y="805740"/>
            <a:ext cx="9411785" cy="707886"/>
          </a:xfrm>
          <a:prstGeom prst="rect">
            <a:avLst/>
          </a:prstGeom>
          <a:noFill/>
        </p:spPr>
        <p:txBody>
          <a:bodyPr wrap="square" rtlCol="0">
            <a:spAutoFit/>
          </a:bodyPr>
          <a:lstStyle>
            <a:defPPr>
              <a:defRPr lang="es-CL"/>
            </a:defPPr>
            <a:lvl1pPr algn="ctr">
              <a:defRPr sz="3600" b="1">
                <a:solidFill>
                  <a:schemeClr val="bg1"/>
                </a:solidFill>
                <a:latin typeface="Arial Narrow" panose="020B0606020202030204" pitchFamily="34" charset="0"/>
                <a:ea typeface="Proxima Nova" charset="0"/>
                <a:cs typeface="Proxima Nova" charset="0"/>
              </a:defRPr>
            </a:lvl1pPr>
          </a:lstStyle>
          <a:p>
            <a:pPr algn="l"/>
            <a:r>
              <a:rPr lang="es-ES" sz="4000" dirty="0">
                <a:solidFill>
                  <a:schemeClr val="accent2">
                    <a:lumMod val="75000"/>
                  </a:schemeClr>
                </a:solidFill>
                <a:latin typeface="+mn-lt"/>
                <a:cs typeface="Arial" panose="020B0604020202020204" pitchFamily="34" charset="0"/>
              </a:rPr>
              <a:t>PODRÁN SER DESTINADOS</a:t>
            </a:r>
            <a:endParaRPr lang="es-CL" sz="4000" dirty="0">
              <a:solidFill>
                <a:schemeClr val="accent2">
                  <a:lumMod val="75000"/>
                </a:schemeClr>
              </a:solidFill>
              <a:latin typeface="+mn-lt"/>
              <a:cs typeface="Arial" panose="020B0604020202020204" pitchFamily="34" charset="0"/>
            </a:endParaRPr>
          </a:p>
        </p:txBody>
      </p:sp>
      <p:grpSp>
        <p:nvGrpSpPr>
          <p:cNvPr id="5" name="Grupo 4">
            <a:extLst>
              <a:ext uri="{FF2B5EF4-FFF2-40B4-BE49-F238E27FC236}">
                <a16:creationId xmlns:a16="http://schemas.microsoft.com/office/drawing/2014/main" xmlns="" id="{6DF8F707-36FD-42E7-A033-DAF2D44FE81F}"/>
              </a:ext>
            </a:extLst>
          </p:cNvPr>
          <p:cNvGrpSpPr/>
          <p:nvPr/>
        </p:nvGrpSpPr>
        <p:grpSpPr>
          <a:xfrm>
            <a:off x="319651" y="568056"/>
            <a:ext cx="4809666" cy="6046113"/>
            <a:chOff x="319651" y="568056"/>
            <a:chExt cx="4809666" cy="6046113"/>
          </a:xfrm>
        </p:grpSpPr>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b="11976"/>
            <a:stretch/>
          </p:blipFill>
          <p:spPr>
            <a:xfrm>
              <a:off x="3037573" y="5233243"/>
              <a:ext cx="2091744" cy="1380926"/>
            </a:xfrm>
            <a:prstGeom prst="rect">
              <a:avLst/>
            </a:prstGeom>
            <a:noFill/>
            <a:ln>
              <a:noFill/>
            </a:ln>
          </p:spPr>
        </p:pic>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l="33244" t="44816" r="26295" b="13110"/>
            <a:stretch/>
          </p:blipFill>
          <p:spPr>
            <a:xfrm>
              <a:off x="319651" y="568056"/>
              <a:ext cx="2091744" cy="1425040"/>
            </a:xfrm>
            <a:prstGeom prst="rect">
              <a:avLst/>
            </a:prstGeom>
          </p:spPr>
        </p:pic>
        <p:pic>
          <p:nvPicPr>
            <p:cNvPr id="29" name="28 Imagen"/>
            <p:cNvPicPr>
              <a:picLocks noChangeAspect="1"/>
            </p:cNvPicPr>
            <p:nvPr/>
          </p:nvPicPr>
          <p:blipFill rotWithShape="1">
            <a:blip r:embed="rId4">
              <a:extLst>
                <a:ext uri="{28A0092B-C50C-407E-A947-70E740481C1C}">
                  <a14:useLocalDpi xmlns:a14="http://schemas.microsoft.com/office/drawing/2010/main" val="0"/>
                </a:ext>
              </a:extLst>
            </a:blip>
            <a:srcRect b="13470"/>
            <a:stretch/>
          </p:blipFill>
          <p:spPr>
            <a:xfrm>
              <a:off x="1001106" y="2092346"/>
              <a:ext cx="2091744" cy="1431592"/>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4046" y="3692016"/>
              <a:ext cx="2091744" cy="1400258"/>
            </a:xfrm>
            <a:prstGeom prst="rect">
              <a:avLst/>
            </a:prstGeom>
          </p:spPr>
        </p:pic>
      </p:grpSp>
      <p:sp>
        <p:nvSpPr>
          <p:cNvPr id="21" name="20 Estrella de 5 puntas"/>
          <p:cNvSpPr/>
          <p:nvPr/>
        </p:nvSpPr>
        <p:spPr>
          <a:xfrm>
            <a:off x="5592031" y="2319538"/>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21 Estrella de 5 puntas"/>
          <p:cNvSpPr/>
          <p:nvPr/>
        </p:nvSpPr>
        <p:spPr>
          <a:xfrm>
            <a:off x="5592031" y="3035334"/>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22 Estrella de 5 puntas"/>
          <p:cNvSpPr/>
          <p:nvPr/>
        </p:nvSpPr>
        <p:spPr>
          <a:xfrm>
            <a:off x="5592031" y="3782883"/>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27 Estrella de 5 puntas"/>
          <p:cNvSpPr/>
          <p:nvPr/>
        </p:nvSpPr>
        <p:spPr>
          <a:xfrm>
            <a:off x="5592031" y="4467152"/>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27 Estrella de 5 puntas">
            <a:extLst>
              <a:ext uri="{FF2B5EF4-FFF2-40B4-BE49-F238E27FC236}">
                <a16:creationId xmlns:a16="http://schemas.microsoft.com/office/drawing/2014/main" xmlns="" id="{57F959F1-C7B6-4304-8F47-12E715A7C7D4}"/>
              </a:ext>
            </a:extLst>
          </p:cNvPr>
          <p:cNvSpPr/>
          <p:nvPr/>
        </p:nvSpPr>
        <p:spPr>
          <a:xfrm>
            <a:off x="5592031" y="5267629"/>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84015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C9BFEC1-A22F-4E22-8001-AD3E0067BD95}"/>
              </a:ext>
            </a:extLst>
          </p:cNvPr>
          <p:cNvSpPr txBox="1"/>
          <p:nvPr/>
        </p:nvSpPr>
        <p:spPr>
          <a:xfrm>
            <a:off x="1201669" y="2960864"/>
            <a:ext cx="6548429" cy="3046988"/>
          </a:xfrm>
          <a:prstGeom prst="rect">
            <a:avLst/>
          </a:prstGeom>
          <a:noFill/>
        </p:spPr>
        <p:txBody>
          <a:bodyPr wrap="square" rtlCol="0">
            <a:spAutoFit/>
          </a:bodyPr>
          <a:lstStyle/>
          <a:p>
            <a:pPr algn="just"/>
            <a:r>
              <a:rPr lang="es-CL" sz="1600" dirty="0">
                <a:ea typeface="Proxima Nova Alt" charset="0"/>
                <a:cs typeface="Arial" panose="020B0604020202020204" pitchFamily="34" charset="0"/>
              </a:rPr>
              <a:t>Apoyo a Puesto Médico Avanzado </a:t>
            </a:r>
            <a:r>
              <a:rPr lang="es-CL" sz="1600" dirty="0">
                <a:solidFill>
                  <a:schemeClr val="accent1"/>
                </a:solidFill>
                <a:ea typeface="Proxima Nova Alt" charset="0"/>
                <a:cs typeface="Arial" panose="020B0604020202020204" pitchFamily="34" charset="0"/>
              </a:rPr>
              <a:t>– Brigada Anfibia Expedicionaria</a:t>
            </a:r>
            <a:r>
              <a:rPr lang="es-CL" sz="1600" dirty="0">
                <a:solidFill>
                  <a:schemeClr val="accent1"/>
                </a:solidFill>
                <a:ea typeface="Proxima Nova" charset="0"/>
                <a:cs typeface="Arial" panose="020B0604020202020204" pitchFamily="34" charset="0"/>
              </a:rPr>
              <a:t>.</a:t>
            </a:r>
          </a:p>
          <a:p>
            <a:pPr algn="just"/>
            <a:endParaRPr lang="es-CL" sz="16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Campañas Antárticas</a:t>
            </a:r>
            <a:r>
              <a:rPr lang="es-CL" sz="1600" b="1" dirty="0">
                <a:solidFill>
                  <a:schemeClr val="accent6">
                    <a:lumMod val="75000"/>
                  </a:schemeClr>
                </a:solidFill>
                <a:ea typeface="Proxima Nova Alt" charset="0"/>
                <a:cs typeface="Arial" panose="020B0604020202020204" pitchFamily="34" charset="0"/>
              </a:rPr>
              <a:t> </a:t>
            </a:r>
            <a:r>
              <a:rPr lang="es-CL" sz="1600" dirty="0">
                <a:solidFill>
                  <a:schemeClr val="accent1"/>
                </a:solidFill>
                <a:ea typeface="Proxima Nova" charset="0"/>
                <a:cs typeface="Arial" panose="020B0604020202020204" pitchFamily="34" charset="0"/>
              </a:rPr>
              <a:t>(apoyo Base Antártica).</a:t>
            </a:r>
          </a:p>
          <a:p>
            <a:pPr algn="just"/>
            <a:endParaRPr lang="es-CL" sz="1600" dirty="0">
              <a:solidFill>
                <a:schemeClr val="bg1"/>
              </a:solidFill>
              <a:ea typeface="Proxima Nova" charset="0"/>
              <a:cs typeface="Arial" panose="020B0604020202020204" pitchFamily="34" charset="0"/>
            </a:endParaRPr>
          </a:p>
          <a:p>
            <a:pPr algn="just"/>
            <a:r>
              <a:rPr lang="es-CL" sz="1600" dirty="0">
                <a:ea typeface="Proxima Nova Alt" charset="0"/>
                <a:cs typeface="Arial" panose="020B0604020202020204" pitchFamily="34" charset="0"/>
              </a:rPr>
              <a:t>Batallón conjunto con Argentina </a:t>
            </a:r>
            <a:r>
              <a:rPr lang="es-CL" sz="1600" dirty="0">
                <a:solidFill>
                  <a:schemeClr val="accent1"/>
                </a:solidFill>
                <a:ea typeface="Proxima Nova Alt" charset="0"/>
                <a:cs typeface="Arial" panose="020B0604020202020204" pitchFamily="34" charset="0"/>
              </a:rPr>
              <a:t>– </a:t>
            </a:r>
            <a:r>
              <a:rPr lang="es-CL" sz="1600" dirty="0">
                <a:solidFill>
                  <a:schemeClr val="accent1"/>
                </a:solidFill>
                <a:ea typeface="Proxima Nova" charset="0"/>
                <a:cs typeface="Arial" panose="020B0604020202020204" pitchFamily="34" charset="0"/>
              </a:rPr>
              <a:t>Cruz del Sur.</a:t>
            </a:r>
          </a:p>
          <a:p>
            <a:pPr algn="just"/>
            <a:endParaRPr lang="es-CL" sz="16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Apoyo a la comunidad civil en conjunto con el </a:t>
            </a:r>
            <a:r>
              <a:rPr lang="es-CL" sz="1600" dirty="0">
                <a:solidFill>
                  <a:schemeClr val="accent1"/>
                </a:solidFill>
                <a:ea typeface="Proxima Nova" charset="0"/>
                <a:cs typeface="Arial" panose="020B0604020202020204" pitchFamily="34" charset="0"/>
              </a:rPr>
              <a:t>Ministerio de Salud.</a:t>
            </a:r>
          </a:p>
          <a:p>
            <a:pPr algn="just"/>
            <a:endParaRPr lang="es-CL" sz="1600" dirty="0">
              <a:solidFill>
                <a:schemeClr val="bg1"/>
              </a:solidFill>
              <a:ea typeface="Proxima Nova" charset="0"/>
              <a:cs typeface="Arial" panose="020B0604020202020204" pitchFamily="34" charset="0"/>
            </a:endParaRPr>
          </a:p>
          <a:p>
            <a:pPr algn="just"/>
            <a:r>
              <a:rPr lang="es-CL" sz="1600" dirty="0">
                <a:ea typeface="Proxima Nova Alt" charset="0"/>
                <a:cs typeface="Arial" panose="020B0604020202020204" pitchFamily="34" charset="0"/>
              </a:rPr>
              <a:t>Apoyo entrenamiento </a:t>
            </a:r>
            <a:r>
              <a:rPr lang="es-CL" sz="1600" dirty="0">
                <a:solidFill>
                  <a:schemeClr val="accent1"/>
                </a:solidFill>
                <a:ea typeface="Proxima Nova" charset="0"/>
                <a:cs typeface="Arial" panose="020B0604020202020204" pitchFamily="34" charset="0"/>
              </a:rPr>
              <a:t>Fuerzas Especiales</a:t>
            </a:r>
            <a:r>
              <a:rPr lang="es-CL" sz="1600" dirty="0">
                <a:ea typeface="Proxima Nova Alt" charset="0"/>
                <a:cs typeface="Arial" panose="020B0604020202020204" pitchFamily="34" charset="0"/>
              </a:rPr>
              <a:t>.</a:t>
            </a:r>
          </a:p>
          <a:p>
            <a:pPr algn="just"/>
            <a:endParaRPr lang="es-CL" sz="1600" dirty="0">
              <a:solidFill>
                <a:schemeClr val="bg1"/>
              </a:solidFill>
              <a:ea typeface="Proxima Nova Alt" charset="0"/>
              <a:cs typeface="Arial" panose="020B0604020202020204" pitchFamily="34" charset="0"/>
            </a:endParaRPr>
          </a:p>
          <a:p>
            <a:pPr algn="just"/>
            <a:r>
              <a:rPr lang="es-CL" sz="1600" dirty="0">
                <a:ea typeface="Proxima Nova Alt" charset="0"/>
                <a:cs typeface="Arial" panose="020B0604020202020204" pitchFamily="34" charset="0"/>
              </a:rPr>
              <a:t>Pacific Partnership </a:t>
            </a:r>
            <a:r>
              <a:rPr lang="es-CL" sz="1600" dirty="0">
                <a:solidFill>
                  <a:schemeClr val="accent1"/>
                </a:solidFill>
                <a:ea typeface="Proxima Nova" charset="0"/>
                <a:cs typeface="Arial" panose="020B0604020202020204" pitchFamily="34" charset="0"/>
              </a:rPr>
              <a:t>(Ejercicio a bordo unidades de EE.UU. de interacción y apoyo humanitario en países de América).</a:t>
            </a:r>
            <a:endParaRPr lang="es-ES" sz="1600" dirty="0">
              <a:solidFill>
                <a:schemeClr val="accent1"/>
              </a:solidFill>
              <a:ea typeface="Proxima Nova" charset="0"/>
              <a:cs typeface="Arial" panose="020B0604020202020204" pitchFamily="34" charset="0"/>
            </a:endParaRPr>
          </a:p>
        </p:txBody>
      </p:sp>
      <p:sp>
        <p:nvSpPr>
          <p:cNvPr id="6" name="TextBox 7">
            <a:extLst>
              <a:ext uri="{FF2B5EF4-FFF2-40B4-BE49-F238E27FC236}">
                <a16:creationId xmlns:a16="http://schemas.microsoft.com/office/drawing/2014/main" xmlns="" id="{FF7E1BFB-09B6-4134-B152-367E3CF88E11}"/>
              </a:ext>
            </a:extLst>
          </p:cNvPr>
          <p:cNvSpPr txBox="1"/>
          <p:nvPr/>
        </p:nvSpPr>
        <p:spPr>
          <a:xfrm>
            <a:off x="1178122" y="543254"/>
            <a:ext cx="7437068" cy="1200329"/>
          </a:xfrm>
          <a:prstGeom prst="rect">
            <a:avLst/>
          </a:prstGeom>
          <a:noFill/>
        </p:spPr>
        <p:txBody>
          <a:bodyPr wrap="square" rtlCol="0">
            <a:spAutoFit/>
          </a:bodyPr>
          <a:lstStyle>
            <a:defPPr>
              <a:defRPr lang="es-CL"/>
            </a:defPPr>
            <a:lvl1pPr>
              <a:defRPr sz="4400" b="1">
                <a:solidFill>
                  <a:schemeClr val="bg1"/>
                </a:solidFill>
                <a:latin typeface="Arial Narrow" panose="020B0606020202030204" pitchFamily="34" charset="0"/>
                <a:ea typeface="Proxima Nova" charset="0"/>
                <a:cs typeface="Proxima Nova" charset="0"/>
              </a:defRPr>
            </a:lvl1pPr>
          </a:lstStyle>
          <a:p>
            <a:r>
              <a:rPr lang="es-ES" sz="3600" dirty="0">
                <a:latin typeface="+mn-lt"/>
                <a:cs typeface="Arial" panose="020B0604020202020204" pitchFamily="34" charset="0"/>
              </a:rPr>
              <a:t>Realizarán comisiones (destinaciones de corta duración) en:</a:t>
            </a:r>
            <a:endParaRPr lang="es-CL" sz="3600" dirty="0">
              <a:latin typeface="+mn-lt"/>
              <a:cs typeface="Arial" panose="020B0604020202020204" pitchFamily="34" charset="0"/>
            </a:endParaRPr>
          </a:p>
        </p:txBody>
      </p:sp>
      <p:pic>
        <p:nvPicPr>
          <p:cNvPr id="18" name="17 Imagen"/>
          <p:cNvPicPr>
            <a:picLocks noChangeAspect="1"/>
          </p:cNvPicPr>
          <p:nvPr/>
        </p:nvPicPr>
        <p:blipFill rotWithShape="1">
          <a:blip r:embed="rId2" cstate="print">
            <a:extLst>
              <a:ext uri="{28A0092B-C50C-407E-A947-70E740481C1C}">
                <a14:useLocalDpi xmlns:a14="http://schemas.microsoft.com/office/drawing/2010/main" val="0"/>
              </a:ext>
            </a:extLst>
          </a:blip>
          <a:srcRect l="47613" t="13750" r="17772" b="10996"/>
          <a:stretch/>
        </p:blipFill>
        <p:spPr>
          <a:xfrm>
            <a:off x="8427904" y="0"/>
            <a:ext cx="3887809" cy="6753339"/>
          </a:xfrm>
          <a:prstGeom prst="rect">
            <a:avLst/>
          </a:prstGeom>
        </p:spPr>
      </p:pic>
      <p:grpSp>
        <p:nvGrpSpPr>
          <p:cNvPr id="2" name="Grupo 1">
            <a:extLst>
              <a:ext uri="{FF2B5EF4-FFF2-40B4-BE49-F238E27FC236}">
                <a16:creationId xmlns:a16="http://schemas.microsoft.com/office/drawing/2014/main" xmlns="" id="{E0C57F2C-03B5-4506-B905-5695A4A114A0}"/>
              </a:ext>
            </a:extLst>
          </p:cNvPr>
          <p:cNvGrpSpPr/>
          <p:nvPr/>
        </p:nvGrpSpPr>
        <p:grpSpPr>
          <a:xfrm>
            <a:off x="-385595" y="1208115"/>
            <a:ext cx="1626618" cy="212302"/>
            <a:chOff x="0" y="811503"/>
            <a:chExt cx="1626618" cy="212302"/>
          </a:xfrm>
        </p:grpSpPr>
        <p:cxnSp>
          <p:nvCxnSpPr>
            <p:cNvPr id="35" name="34 Conector recto"/>
            <p:cNvCxnSpPr/>
            <p:nvPr/>
          </p:nvCxnSpPr>
          <p:spPr>
            <a:xfrm>
              <a:off x="0" y="911804"/>
              <a:ext cx="16085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1414316" y="811503"/>
              <a:ext cx="212302" cy="212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p:txBody>
        </p:sp>
      </p:grpSp>
      <p:sp>
        <p:nvSpPr>
          <p:cNvPr id="32" name="31 Estrella de 5 puntas"/>
          <p:cNvSpPr/>
          <p:nvPr/>
        </p:nvSpPr>
        <p:spPr>
          <a:xfrm>
            <a:off x="911879" y="3005468"/>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33 Estrella de 5 puntas"/>
          <p:cNvSpPr/>
          <p:nvPr/>
        </p:nvSpPr>
        <p:spPr>
          <a:xfrm>
            <a:off x="911879" y="3472348"/>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36 Estrella de 5 puntas"/>
          <p:cNvSpPr/>
          <p:nvPr/>
        </p:nvSpPr>
        <p:spPr>
          <a:xfrm>
            <a:off x="911879" y="3953618"/>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37 Estrella de 5 puntas"/>
          <p:cNvSpPr/>
          <p:nvPr/>
        </p:nvSpPr>
        <p:spPr>
          <a:xfrm>
            <a:off x="911879" y="4463196"/>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 name="38 Estrella de 5 puntas"/>
          <p:cNvSpPr/>
          <p:nvPr/>
        </p:nvSpPr>
        <p:spPr>
          <a:xfrm>
            <a:off x="911879" y="4943965"/>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39 Estrella de 5 puntas"/>
          <p:cNvSpPr/>
          <p:nvPr/>
        </p:nvSpPr>
        <p:spPr>
          <a:xfrm>
            <a:off x="911879" y="5438195"/>
            <a:ext cx="266242" cy="266242"/>
          </a:xfrm>
          <a:prstGeom prst="star5">
            <a:avLst/>
          </a:prstGeom>
          <a:solidFill>
            <a:srgbClr val="FFB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9126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C91B2B0-197A-4EBC-9AA3-D30F6A6D75C0}"/>
              </a:ext>
            </a:extLst>
          </p:cNvPr>
          <p:cNvPicPr>
            <a:picLocks noChangeAspect="1"/>
          </p:cNvPicPr>
          <p:nvPr/>
        </p:nvPicPr>
        <p:blipFill>
          <a:blip r:embed="rId2"/>
          <a:stretch>
            <a:fillRect/>
          </a:stretch>
        </p:blipFill>
        <p:spPr>
          <a:xfrm>
            <a:off x="1724569" y="1829369"/>
            <a:ext cx="7596274" cy="446609"/>
          </a:xfrm>
          <a:prstGeom prst="rect">
            <a:avLst/>
          </a:prstGeom>
        </p:spPr>
      </p:pic>
      <p:sp>
        <p:nvSpPr>
          <p:cNvPr id="12" name="11 Rectángulo redondeado"/>
          <p:cNvSpPr/>
          <p:nvPr/>
        </p:nvSpPr>
        <p:spPr>
          <a:xfrm>
            <a:off x="1709028" y="771181"/>
            <a:ext cx="9032418" cy="446609"/>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TextBox 3">
            <a:extLst>
              <a:ext uri="{FF2B5EF4-FFF2-40B4-BE49-F238E27FC236}">
                <a16:creationId xmlns:a16="http://schemas.microsoft.com/office/drawing/2014/main" xmlns="" id="{93991964-4890-49FB-8099-7E7FE78AD480}"/>
              </a:ext>
            </a:extLst>
          </p:cNvPr>
          <p:cNvSpPr txBox="1"/>
          <p:nvPr/>
        </p:nvSpPr>
        <p:spPr>
          <a:xfrm>
            <a:off x="1697169" y="637369"/>
            <a:ext cx="9221117" cy="2308324"/>
          </a:xfrm>
          <a:prstGeom prst="rect">
            <a:avLst/>
          </a:prstGeom>
          <a:noFill/>
        </p:spPr>
        <p:txBody>
          <a:bodyPr wrap="square" rtlCol="0">
            <a:spAutoFit/>
          </a:bodyPr>
          <a:lstStyle/>
          <a:p>
            <a:r>
              <a:rPr lang="es-CL" sz="3600" b="1" dirty="0">
                <a:solidFill>
                  <a:schemeClr val="bg1"/>
                </a:solidFill>
                <a:ea typeface="Proxima Nova" charset="0"/>
                <a:cs typeface="Arial" panose="020B0604020202020204" pitchFamily="34" charset="0"/>
              </a:rPr>
              <a:t>Antes de realizar su beca, cumplirán funciones como </a:t>
            </a:r>
            <a:r>
              <a:rPr lang="es-CL" sz="3600" b="1" dirty="0">
                <a:solidFill>
                  <a:schemeClr val="bg1"/>
                </a:solidFill>
                <a:ea typeface="HighVoltage Rough" charset="0"/>
                <a:cs typeface="Arial" panose="020B0604020202020204" pitchFamily="34" charset="0"/>
              </a:rPr>
              <a:t>Médico General en Centros de Atención Primaria y/o Jefaturas de Policlínicos Médicos/Dentales.</a:t>
            </a:r>
            <a:endParaRPr lang="es-ES" sz="3600" b="1" dirty="0">
              <a:solidFill>
                <a:schemeClr val="bg1"/>
              </a:solidFill>
              <a:ea typeface="HighVoltage Rough" charset="0"/>
              <a:cs typeface="Arial" panose="020B0604020202020204" pitchFamily="34" charset="0"/>
            </a:endParaRPr>
          </a:p>
        </p:txBody>
      </p:sp>
      <p:pic>
        <p:nvPicPr>
          <p:cNvPr id="3" name="2 Imagen"/>
          <p:cNvPicPr>
            <a:picLocks noChangeAspect="1"/>
          </p:cNvPicPr>
          <p:nvPr/>
        </p:nvPicPr>
        <p:blipFill>
          <a:blip r:embed="rId3">
            <a:extLst>
              <a:ext uri="{BEBA8EAE-BF5A-486C-A8C5-ECC9F3942E4B}">
                <a14:imgProps xmlns:a14="http://schemas.microsoft.com/office/drawing/2010/main">
                  <a14:imgLayer r:embed="rId4">
                    <a14:imgEffect>
                      <a14:backgroundRemoval t="7377" b="90000" l="9909" r="89977"/>
                    </a14:imgEffect>
                  </a14:imgLayer>
                </a14:imgProps>
              </a:ext>
              <a:ext uri="{28A0092B-C50C-407E-A947-70E740481C1C}">
                <a14:useLocalDpi xmlns:a14="http://schemas.microsoft.com/office/drawing/2010/main" val="0"/>
              </a:ext>
            </a:extLst>
          </a:blip>
          <a:stretch>
            <a:fillRect/>
          </a:stretch>
        </p:blipFill>
        <p:spPr>
          <a:xfrm>
            <a:off x="3793938" y="2405977"/>
            <a:ext cx="7673118" cy="5330982"/>
          </a:xfrm>
          <a:prstGeom prst="rect">
            <a:avLst/>
          </a:prstGeom>
          <a:noFill/>
          <a:ln>
            <a:noFill/>
          </a:ln>
        </p:spPr>
      </p:pic>
      <p:pic>
        <p:nvPicPr>
          <p:cNvPr id="2" name="Imagen 1">
            <a:extLst>
              <a:ext uri="{FF2B5EF4-FFF2-40B4-BE49-F238E27FC236}">
                <a16:creationId xmlns:a16="http://schemas.microsoft.com/office/drawing/2014/main" xmlns="" id="{2F57E782-5254-48C3-BE46-ED07511EC20F}"/>
              </a:ext>
            </a:extLst>
          </p:cNvPr>
          <p:cNvPicPr>
            <a:picLocks noChangeAspect="1"/>
          </p:cNvPicPr>
          <p:nvPr/>
        </p:nvPicPr>
        <p:blipFill>
          <a:blip r:embed="rId5"/>
          <a:stretch>
            <a:fillRect/>
          </a:stretch>
        </p:blipFill>
        <p:spPr>
          <a:xfrm>
            <a:off x="-685651" y="1679123"/>
            <a:ext cx="2139881" cy="213378"/>
          </a:xfrm>
          <a:prstGeom prst="rect">
            <a:avLst/>
          </a:prstGeom>
        </p:spPr>
      </p:pic>
    </p:spTree>
    <p:extLst>
      <p:ext uri="{BB962C8B-B14F-4D97-AF65-F5344CB8AC3E}">
        <p14:creationId xmlns:p14="http://schemas.microsoft.com/office/powerpoint/2010/main" val="3161781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redondeado"/>
          <p:cNvSpPr/>
          <p:nvPr/>
        </p:nvSpPr>
        <p:spPr>
          <a:xfrm>
            <a:off x="1295939" y="1742627"/>
            <a:ext cx="9820080" cy="392637"/>
          </a:xfrm>
          <a:prstGeom prst="roundRect">
            <a:avLst/>
          </a:prstGeom>
          <a:gradFill>
            <a:gsLst>
              <a:gs pos="27000">
                <a:schemeClr val="accent1">
                  <a:lumMod val="75000"/>
                </a:schemeClr>
              </a:gs>
              <a:gs pos="100000">
                <a:schemeClr val="accent1">
                  <a:lumMod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TextBox 2">
            <a:extLst>
              <a:ext uri="{FF2B5EF4-FFF2-40B4-BE49-F238E27FC236}">
                <a16:creationId xmlns:a16="http://schemas.microsoft.com/office/drawing/2014/main" xmlns="" id="{AC069309-1777-4A41-B22D-A2F4BF6E4BDE}"/>
              </a:ext>
            </a:extLst>
          </p:cNvPr>
          <p:cNvSpPr txBox="1"/>
          <p:nvPr/>
        </p:nvSpPr>
        <p:spPr>
          <a:xfrm>
            <a:off x="1253748" y="1235648"/>
            <a:ext cx="9862271" cy="1384995"/>
          </a:xfrm>
          <a:prstGeom prst="rect">
            <a:avLst/>
          </a:prstGeom>
          <a:noFill/>
        </p:spPr>
        <p:txBody>
          <a:bodyPr wrap="square" rtlCol="0">
            <a:spAutoFit/>
          </a:bodyPr>
          <a:lstStyle/>
          <a:p>
            <a:pPr algn="just"/>
            <a:r>
              <a:rPr lang="es-CL" altLang="es-CL" sz="2800" dirty="0">
                <a:solidFill>
                  <a:schemeClr val="bg1"/>
                </a:solidFill>
                <a:ea typeface="Proxima Nova" charset="0"/>
                <a:cs typeface="Arial" panose="020B0604020202020204" pitchFamily="34" charset="0"/>
              </a:rPr>
              <a:t>Las especialidades </a:t>
            </a:r>
            <a:r>
              <a:rPr lang="es-ES" altLang="es-CL" sz="2800" dirty="0">
                <a:solidFill>
                  <a:schemeClr val="bg1"/>
                </a:solidFill>
                <a:ea typeface="Proxima Nova" charset="0"/>
                <a:cs typeface="Arial" panose="020B0604020202020204" pitchFamily="34" charset="0"/>
              </a:rPr>
              <a:t>médicas de interés para la Institución a las que podrán postular los </a:t>
            </a:r>
            <a:r>
              <a:rPr lang="es-CL" altLang="es-CL" sz="2800" dirty="0">
                <a:solidFill>
                  <a:schemeClr val="bg1"/>
                </a:solidFill>
                <a:ea typeface="Proxima Nova" charset="0"/>
                <a:cs typeface="Arial" panose="020B0604020202020204" pitchFamily="34" charset="0"/>
              </a:rPr>
              <a:t>O</a:t>
            </a:r>
            <a:r>
              <a:rPr lang="es-CL" sz="2800" dirty="0">
                <a:solidFill>
                  <a:schemeClr val="bg1"/>
                </a:solidFill>
                <a:ea typeface="Proxima Nova" charset="0"/>
                <a:cs typeface="Arial" panose="020B0604020202020204" pitchFamily="34" charset="0"/>
              </a:rPr>
              <a:t>ficiales de los Servicios de Sanidad que ingresen a la Institución </a:t>
            </a:r>
            <a:r>
              <a:rPr lang="es-CL" sz="2800" b="1" dirty="0">
                <a:solidFill>
                  <a:schemeClr val="bg1"/>
                </a:solidFill>
                <a:ea typeface="Proxima Nova" charset="0"/>
                <a:cs typeface="Arial" panose="020B0604020202020204" pitchFamily="34" charset="0"/>
              </a:rPr>
              <a:t>sin especialidad </a:t>
            </a:r>
            <a:r>
              <a:rPr lang="es-CL" sz="2800" dirty="0">
                <a:solidFill>
                  <a:schemeClr val="bg1"/>
                </a:solidFill>
                <a:ea typeface="Proxima Nova" charset="0"/>
                <a:cs typeface="Arial" panose="020B0604020202020204" pitchFamily="34" charset="0"/>
              </a:rPr>
              <a:t>son</a:t>
            </a:r>
            <a:r>
              <a:rPr lang="es-CL" sz="2400" dirty="0">
                <a:solidFill>
                  <a:schemeClr val="bg1"/>
                </a:solidFill>
                <a:ea typeface="Proxima Nova" charset="0"/>
                <a:cs typeface="Arial" panose="020B0604020202020204" pitchFamily="34" charset="0"/>
              </a:rPr>
              <a:t>:</a:t>
            </a:r>
          </a:p>
        </p:txBody>
      </p:sp>
      <p:pic>
        <p:nvPicPr>
          <p:cNvPr id="12" name="Picture 11">
            <a:extLst>
              <a:ext uri="{FF2B5EF4-FFF2-40B4-BE49-F238E27FC236}">
                <a16:creationId xmlns:a16="http://schemas.microsoft.com/office/drawing/2014/main" xmlns="" id="{729C5393-2978-4FD9-B235-33C721108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9284" y="2192577"/>
            <a:ext cx="4157557" cy="2878978"/>
          </a:xfrm>
          <a:prstGeom prst="rect">
            <a:avLst/>
          </a:prstGeom>
        </p:spPr>
      </p:pic>
      <p:sp>
        <p:nvSpPr>
          <p:cNvPr id="9" name="TextBox 7">
            <a:extLst>
              <a:ext uri="{FF2B5EF4-FFF2-40B4-BE49-F238E27FC236}">
                <a16:creationId xmlns:a16="http://schemas.microsoft.com/office/drawing/2014/main" xmlns="" id="{FF7E1BFB-09B6-4134-B152-367E3CF88E11}"/>
              </a:ext>
            </a:extLst>
          </p:cNvPr>
          <p:cNvSpPr txBox="1"/>
          <p:nvPr/>
        </p:nvSpPr>
        <p:spPr>
          <a:xfrm>
            <a:off x="1242903" y="550956"/>
            <a:ext cx="8501963" cy="830997"/>
          </a:xfrm>
          <a:prstGeom prst="rect">
            <a:avLst/>
          </a:prstGeom>
          <a:noFill/>
        </p:spPr>
        <p:txBody>
          <a:bodyPr wrap="square" rtlCol="0">
            <a:spAutoFit/>
          </a:bodyPr>
          <a:lstStyle/>
          <a:p>
            <a:r>
              <a:rPr lang="es-ES" sz="4800" b="1" dirty="0">
                <a:solidFill>
                  <a:schemeClr val="bg1"/>
                </a:solidFill>
                <a:ea typeface="HighVoltage Rough" charset="0"/>
                <a:cs typeface="Arial" panose="020B0604020202020204" pitchFamily="34" charset="0"/>
              </a:rPr>
              <a:t>BECAS DE ESPECIALIDAD</a:t>
            </a:r>
            <a:endParaRPr lang="es-CL" sz="4800" b="1" dirty="0">
              <a:solidFill>
                <a:schemeClr val="bg1"/>
              </a:solidFill>
              <a:ea typeface="HighVoltage Rough" charset="0"/>
              <a:cs typeface="Arial" panose="020B0604020202020204" pitchFamily="34" charset="0"/>
            </a:endParaRPr>
          </a:p>
        </p:txBody>
      </p:sp>
      <p:sp>
        <p:nvSpPr>
          <p:cNvPr id="5" name="TextBox 4">
            <a:extLst>
              <a:ext uri="{FF2B5EF4-FFF2-40B4-BE49-F238E27FC236}">
                <a16:creationId xmlns:a16="http://schemas.microsoft.com/office/drawing/2014/main" xmlns="" id="{31F492D9-1B4D-42F8-89AF-6783C70B32DE}"/>
              </a:ext>
            </a:extLst>
          </p:cNvPr>
          <p:cNvSpPr txBox="1"/>
          <p:nvPr/>
        </p:nvSpPr>
        <p:spPr>
          <a:xfrm>
            <a:off x="794362" y="3961020"/>
            <a:ext cx="10831132" cy="1200329"/>
          </a:xfrm>
          <a:prstGeom prst="rect">
            <a:avLst/>
          </a:prstGeom>
          <a:noFill/>
        </p:spPr>
        <p:txBody>
          <a:bodyPr wrap="square" rtlCol="0">
            <a:spAutoFit/>
          </a:bodyPr>
          <a:lstStyle/>
          <a:p>
            <a:pPr algn="ctr" defTabSz="265113"/>
            <a:r>
              <a:rPr lang="es-CL" altLang="es-CL" b="1" dirty="0">
                <a:solidFill>
                  <a:schemeClr val="bg2">
                    <a:lumMod val="25000"/>
                  </a:schemeClr>
                </a:solidFill>
                <a:cs typeface="Arial" pitchFamily="34" charset="0"/>
              </a:rPr>
              <a:t>Cirugía General                 </a:t>
            </a:r>
            <a:r>
              <a:rPr lang="es-ES" b="1" dirty="0">
                <a:solidFill>
                  <a:schemeClr val="bg2">
                    <a:lumMod val="25000"/>
                  </a:schemeClr>
                </a:solidFill>
                <a:cs typeface="Arial" pitchFamily="34" charset="0"/>
              </a:rPr>
              <a:t>M</a:t>
            </a:r>
            <a:r>
              <a:rPr lang="es-CL" b="1" dirty="0" err="1">
                <a:solidFill>
                  <a:schemeClr val="bg2">
                    <a:lumMod val="25000"/>
                  </a:schemeClr>
                </a:solidFill>
                <a:cs typeface="Arial" pitchFamily="34" charset="0"/>
              </a:rPr>
              <a:t>edicina</a:t>
            </a:r>
            <a:r>
              <a:rPr lang="es-CL" b="1" dirty="0">
                <a:solidFill>
                  <a:schemeClr val="bg2">
                    <a:lumMod val="25000"/>
                  </a:schemeClr>
                </a:solidFill>
                <a:cs typeface="Arial" pitchFamily="34" charset="0"/>
              </a:rPr>
              <a:t> Interna                </a:t>
            </a:r>
            <a:r>
              <a:rPr lang="es-ES" b="1" dirty="0">
                <a:solidFill>
                  <a:schemeClr val="bg2">
                    <a:lumMod val="25000"/>
                  </a:schemeClr>
                </a:solidFill>
                <a:cs typeface="Arial" pitchFamily="34" charset="0"/>
              </a:rPr>
              <a:t>T</a:t>
            </a:r>
            <a:r>
              <a:rPr lang="es-CL" b="1" dirty="0" err="1">
                <a:solidFill>
                  <a:schemeClr val="bg2">
                    <a:lumMod val="25000"/>
                  </a:schemeClr>
                </a:solidFill>
                <a:cs typeface="Arial" pitchFamily="34" charset="0"/>
              </a:rPr>
              <a:t>raumatología</a:t>
            </a:r>
            <a:r>
              <a:rPr lang="es-CL" b="1" dirty="0">
                <a:solidFill>
                  <a:schemeClr val="bg2">
                    <a:lumMod val="25000"/>
                  </a:schemeClr>
                </a:solidFill>
                <a:cs typeface="Arial" pitchFamily="34" charset="0"/>
              </a:rPr>
              <a:t>              </a:t>
            </a:r>
            <a:r>
              <a:rPr lang="es-ES" b="1" dirty="0">
                <a:solidFill>
                  <a:schemeClr val="bg2">
                    <a:lumMod val="25000"/>
                  </a:schemeClr>
                </a:solidFill>
                <a:cs typeface="Arial" pitchFamily="34" charset="0"/>
              </a:rPr>
              <a:t>A</a:t>
            </a:r>
            <a:r>
              <a:rPr lang="es-CL" b="1" dirty="0" err="1">
                <a:solidFill>
                  <a:schemeClr val="bg2">
                    <a:lumMod val="25000"/>
                  </a:schemeClr>
                </a:solidFill>
                <a:cs typeface="Arial" pitchFamily="34" charset="0"/>
              </a:rPr>
              <a:t>nestesiología</a:t>
            </a:r>
            <a:r>
              <a:rPr lang="es-CL" b="1" dirty="0">
                <a:solidFill>
                  <a:schemeClr val="bg2">
                    <a:lumMod val="25000"/>
                  </a:schemeClr>
                </a:solidFill>
                <a:cs typeface="Arial" pitchFamily="34" charset="0"/>
              </a:rPr>
              <a:t> y Reanimación </a:t>
            </a:r>
            <a:r>
              <a:rPr lang="es-ES" b="1" dirty="0">
                <a:solidFill>
                  <a:schemeClr val="bg2">
                    <a:lumMod val="25000"/>
                  </a:schemeClr>
                </a:solidFill>
                <a:cs typeface="Arial" pitchFamily="34" charset="0"/>
              </a:rPr>
              <a:t>         </a:t>
            </a:r>
          </a:p>
          <a:p>
            <a:pPr algn="ctr"/>
            <a:endParaRPr lang="es-ES" b="1" dirty="0">
              <a:solidFill>
                <a:schemeClr val="bg2">
                  <a:lumMod val="25000"/>
                </a:schemeClr>
              </a:solidFill>
              <a:cs typeface="Arial" pitchFamily="34" charset="0"/>
            </a:endParaRPr>
          </a:p>
          <a:p>
            <a:pPr algn="ctr"/>
            <a:r>
              <a:rPr lang="es-ES" b="1" dirty="0">
                <a:solidFill>
                  <a:schemeClr val="bg2">
                    <a:lumMod val="25000"/>
                  </a:schemeClr>
                </a:solidFill>
                <a:cs typeface="Arial" pitchFamily="34" charset="0"/>
              </a:rPr>
              <a:t> </a:t>
            </a:r>
          </a:p>
          <a:p>
            <a:pPr algn="ctr" defTabSz="179388"/>
            <a:r>
              <a:rPr lang="es-ES" b="1" dirty="0">
                <a:solidFill>
                  <a:schemeClr val="bg2">
                    <a:lumMod val="25000"/>
                  </a:schemeClr>
                </a:solidFill>
                <a:cs typeface="Arial" pitchFamily="34" charset="0"/>
              </a:rPr>
              <a:t>  M</a:t>
            </a:r>
            <a:r>
              <a:rPr lang="es-CL" b="1" dirty="0" err="1">
                <a:solidFill>
                  <a:schemeClr val="bg2">
                    <a:lumMod val="25000"/>
                  </a:schemeClr>
                </a:solidFill>
                <a:cs typeface="Arial" pitchFamily="34" charset="0"/>
              </a:rPr>
              <a:t>edicina</a:t>
            </a:r>
            <a:r>
              <a:rPr lang="es-CL" b="1" dirty="0">
                <a:solidFill>
                  <a:schemeClr val="bg2">
                    <a:lumMod val="25000"/>
                  </a:schemeClr>
                </a:solidFill>
                <a:cs typeface="Arial" pitchFamily="34" charset="0"/>
              </a:rPr>
              <a:t> Urgencia     </a:t>
            </a:r>
            <a:r>
              <a:rPr lang="es-ES" b="1" dirty="0">
                <a:solidFill>
                  <a:schemeClr val="bg2">
                    <a:lumMod val="25000"/>
                  </a:schemeClr>
                </a:solidFill>
                <a:cs typeface="Arial" pitchFamily="34" charset="0"/>
              </a:rPr>
              <a:t>      P</a:t>
            </a:r>
            <a:r>
              <a:rPr lang="es-CL" b="1" dirty="0">
                <a:solidFill>
                  <a:schemeClr val="bg2">
                    <a:lumMod val="25000"/>
                  </a:schemeClr>
                </a:solidFill>
                <a:cs typeface="Arial" pitchFamily="34" charset="0"/>
              </a:rPr>
              <a:t>siquiatría  </a:t>
            </a:r>
            <a:r>
              <a:rPr lang="es-ES" b="1" dirty="0">
                <a:solidFill>
                  <a:schemeClr val="bg2">
                    <a:lumMod val="25000"/>
                  </a:schemeClr>
                </a:solidFill>
                <a:cs typeface="Arial" pitchFamily="34" charset="0"/>
              </a:rPr>
              <a:t>             Urología</a:t>
            </a:r>
            <a:r>
              <a:rPr lang="es-CL" b="1" dirty="0">
                <a:solidFill>
                  <a:schemeClr val="bg2">
                    <a:lumMod val="25000"/>
                  </a:schemeClr>
                </a:solidFill>
                <a:cs typeface="Arial" pitchFamily="34" charset="0"/>
              </a:rPr>
              <a:t>                  </a:t>
            </a:r>
            <a:r>
              <a:rPr lang="es-ES" b="1" dirty="0">
                <a:solidFill>
                  <a:schemeClr val="bg2">
                    <a:lumMod val="25000"/>
                  </a:schemeClr>
                </a:solidFill>
                <a:cs typeface="Arial" pitchFamily="34" charset="0"/>
              </a:rPr>
              <a:t>O</a:t>
            </a:r>
            <a:r>
              <a:rPr lang="es-CL" b="1" dirty="0" err="1">
                <a:solidFill>
                  <a:schemeClr val="bg2">
                    <a:lumMod val="25000"/>
                  </a:schemeClr>
                </a:solidFill>
                <a:cs typeface="Arial" pitchFamily="34" charset="0"/>
              </a:rPr>
              <a:t>ftalmología</a:t>
            </a:r>
            <a:r>
              <a:rPr lang="es-CL" b="1" dirty="0">
                <a:solidFill>
                  <a:schemeClr val="bg2">
                    <a:lumMod val="25000"/>
                  </a:schemeClr>
                </a:solidFill>
                <a:cs typeface="Arial" pitchFamily="34" charset="0"/>
              </a:rPr>
              <a:t>             Otorrinolaringología</a:t>
            </a: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898" y="3811030"/>
            <a:ext cx="579758" cy="579758"/>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691" y="3867832"/>
            <a:ext cx="459309" cy="459309"/>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6967" y="4819142"/>
            <a:ext cx="340549" cy="340549"/>
          </a:xfrm>
          <a:prstGeom prst="rect">
            <a:avLst/>
          </a:prstGeom>
          <a:noFill/>
          <a:ln>
            <a:noFill/>
          </a:ln>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823" y="4714331"/>
            <a:ext cx="468833" cy="468833"/>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802" y="4773068"/>
            <a:ext cx="384999" cy="384999"/>
          </a:xfrm>
          <a:prstGeom prst="rect">
            <a:avLst/>
          </a:prstGeom>
        </p:spPr>
      </p:pic>
      <p:pic>
        <p:nvPicPr>
          <p:cNvPr id="16" name="15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7744008" y="3811030"/>
            <a:ext cx="525282" cy="525282"/>
          </a:xfrm>
          <a:prstGeom prst="rect">
            <a:avLst/>
          </a:prstGeom>
        </p:spPr>
      </p:pic>
      <p:pic>
        <p:nvPicPr>
          <p:cNvPr id="17" name="16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9589" y="4787519"/>
            <a:ext cx="384738" cy="384738"/>
          </a:xfrm>
          <a:prstGeom prst="rect">
            <a:avLst/>
          </a:prstGeom>
        </p:spPr>
      </p:pic>
      <p:pic>
        <p:nvPicPr>
          <p:cNvPr id="22" name="21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7716" y="4811958"/>
            <a:ext cx="335859" cy="335859"/>
          </a:xfrm>
          <a:prstGeom prst="rect">
            <a:avLst/>
          </a:prstGeom>
        </p:spPr>
      </p:pic>
      <p:pic>
        <p:nvPicPr>
          <p:cNvPr id="23" name="22 Imagen"/>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a:off x="739943" y="3916952"/>
            <a:ext cx="472472" cy="472472"/>
          </a:xfrm>
          <a:prstGeom prst="rect">
            <a:avLst/>
          </a:prstGeom>
          <a:noFill/>
          <a:ln>
            <a:noFill/>
          </a:ln>
        </p:spPr>
      </p:pic>
      <p:pic>
        <p:nvPicPr>
          <p:cNvPr id="6" name="Imagen 5">
            <a:extLst>
              <a:ext uri="{FF2B5EF4-FFF2-40B4-BE49-F238E27FC236}">
                <a16:creationId xmlns:a16="http://schemas.microsoft.com/office/drawing/2014/main" xmlns="" id="{8B05A4FC-986E-4213-BF02-DA64EDEC0581}"/>
              </a:ext>
            </a:extLst>
          </p:cNvPr>
          <p:cNvPicPr>
            <a:picLocks noChangeAspect="1"/>
          </p:cNvPicPr>
          <p:nvPr/>
        </p:nvPicPr>
        <p:blipFill>
          <a:blip r:embed="rId13"/>
          <a:stretch>
            <a:fillRect/>
          </a:stretch>
        </p:blipFill>
        <p:spPr>
          <a:xfrm>
            <a:off x="-1317139" y="1536191"/>
            <a:ext cx="2139881" cy="213378"/>
          </a:xfrm>
          <a:prstGeom prst="rect">
            <a:avLst/>
          </a:prstGeom>
        </p:spPr>
      </p:pic>
    </p:spTree>
    <p:extLst>
      <p:ext uri="{BB962C8B-B14F-4D97-AF65-F5344CB8AC3E}">
        <p14:creationId xmlns:p14="http://schemas.microsoft.com/office/powerpoint/2010/main" val="1814887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S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C000"/>
      </a:hlink>
      <a:folHlink>
        <a:srgbClr val="ED7D3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7171</TotalTime>
  <Words>1952</Words>
  <Application>Microsoft Office PowerPoint</Application>
  <PresentationFormat>Panorámica</PresentationFormat>
  <Paragraphs>241</Paragraphs>
  <Slides>27</Slides>
  <Notes>5</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 Olivia Dhorgent</vt:lpstr>
      <vt:lpstr>Arial Narrow</vt:lpstr>
      <vt:lpstr>HighVoltage Rough</vt:lpstr>
      <vt:lpstr>Calibri Light</vt:lpstr>
      <vt:lpstr>Arial</vt:lpstr>
      <vt:lpstr>Proxima Nova</vt:lpstr>
      <vt:lpstr>Calibri</vt:lpstr>
      <vt:lpstr>Proxima Nova Alt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Rafael García</dc:creator>
  <cp:lastModifiedBy>Frick Romero, Paola</cp:lastModifiedBy>
  <cp:revision>581</cp:revision>
  <cp:lastPrinted>2018-08-10T05:49:36Z</cp:lastPrinted>
  <dcterms:created xsi:type="dcterms:W3CDTF">2018-08-02T20:25:49Z</dcterms:created>
  <dcterms:modified xsi:type="dcterms:W3CDTF">2024-12-06T17:07:18Z</dcterms:modified>
</cp:coreProperties>
</file>