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96" r:id="rId4"/>
    <p:sldId id="298" r:id="rId5"/>
    <p:sldId id="297" r:id="rId6"/>
    <p:sldId id="300" r:id="rId7"/>
    <p:sldId id="299" r:id="rId8"/>
    <p:sldId id="288" r:id="rId9"/>
    <p:sldId id="301" r:id="rId10"/>
    <p:sldId id="302" r:id="rId11"/>
    <p:sldId id="292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67A"/>
    <a:srgbClr val="F9D8A8"/>
    <a:srgbClr val="DEBE41"/>
    <a:srgbClr val="1F7792"/>
    <a:srgbClr val="FFAF45"/>
    <a:srgbClr val="07273B"/>
    <a:srgbClr val="001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/>
    <p:restoredTop sz="95329"/>
  </p:normalViewPr>
  <p:slideViewPr>
    <p:cSldViewPr snapToGrid="0">
      <p:cViewPr varScale="1">
        <p:scale>
          <a:sx n="63" d="100"/>
          <a:sy n="63" d="100"/>
        </p:scale>
        <p:origin x="10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36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EAC8DE72-2AE3-B770-A0BF-08B6FB4045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CDD5606-861C-75D1-A905-666F0D40EF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9FD6E-9070-2441-8B76-9B8CB02FFC29}" type="datetimeFigureOut">
              <a:rPr lang="es-CL" smtClean="0"/>
              <a:t>23-03-2026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D36B0112-80CC-0E5D-E9E3-370E2E1DD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720EF97-877C-8320-5458-11199E789A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B2918-90DD-0B46-B29F-6F7903C38F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58093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7D1C3-8FC2-C14D-82F8-319685121FDC}" type="datetimeFigureOut">
              <a:rPr lang="es-CL" smtClean="0"/>
              <a:t>23-03-2026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7038D-24AE-8240-989B-9F338C76265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24387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Poner logo acreditación 5 años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2B2A81C-8D34-3E4C-6167-8376BD6C11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014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0211A0-81BF-2C27-A29B-A89719E0D7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202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0211A0-81BF-2C27-A29B-A89719E0D7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270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9FEC6C6-E312-D674-E9CD-D0A8E4D03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BA1FBCB-822A-939D-DE00-A8E47106C2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76387" y="-659092"/>
            <a:ext cx="9039225" cy="81761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3D380D-1B79-026E-535F-BD03DD5FB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179252"/>
            <a:ext cx="10515599" cy="1734229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D6F5EAB-2FE7-7CD5-472C-C44E5DB77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16280"/>
            <a:ext cx="10515599" cy="120266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ADA5E98-5059-00E5-CC29-E538D8ED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6276-5627-1940-B8B7-D9BE70113A13}" type="datetime1">
              <a:rPr lang="es-CL" smtClean="0"/>
              <a:t>23-03-2026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7C632C-9FA5-5D1A-9043-EDC22029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A0A309A-3665-A845-4766-B547E92E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2371F0B-B6A5-CF0F-14B0-DA6C121CFC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60" y="541696"/>
            <a:ext cx="1734228" cy="17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73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E3C4D7C-9DFB-06BC-D9B1-13103819B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C566F3D-B9D9-2415-9BD0-8BC945CA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BB66A82-1499-8255-B40B-5083A7483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9DADF2C-634C-FA03-BAB5-24BF43E3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C5F-700F-054A-A1B1-CD2B42B5CB88}" type="datetime1">
              <a:rPr lang="es-CL" smtClean="0"/>
              <a:t>23-03-2026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D3723F9-A384-D15B-3B57-68E89D34C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58D7E1E-A343-29CB-DF31-08825EFC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39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48"/>
            <a:ext cx="12197423" cy="68549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23-03-2026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049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48"/>
            <a:ext cx="12197423" cy="685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23-03-2026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063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3048"/>
            <a:ext cx="12197421" cy="685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23-03-2026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7884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3048"/>
            <a:ext cx="12197421" cy="6854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23-03-2026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98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2FB657A-8A0C-2EC7-D51F-4A1B5C2E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90882B0-19A1-8BB2-8795-4F602442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ABCB388-FE70-EE51-210D-81AAEC34A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B7A9C-D7FB-B641-A077-128A5F0C2FD5}" type="datetime1">
              <a:rPr lang="es-CL" smtClean="0"/>
              <a:t>23-03-2026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CFC6BBC-DB83-C559-28E9-5CD312352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1DD116C-A0B8-4B47-5A8A-27E1E1502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456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18.png"/><Relationship Id="rId4" Type="http://schemas.openxmlformats.org/officeDocument/2006/relationships/video" Target="../media/media5.mp4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8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21.png"/><Relationship Id="rId5" Type="http://schemas.microsoft.com/office/2007/relationships/media" Target="../media/media9.mp4"/><Relationship Id="rId10" Type="http://schemas.openxmlformats.org/officeDocument/2006/relationships/image" Target="../media/image20.png"/><Relationship Id="rId4" Type="http://schemas.openxmlformats.org/officeDocument/2006/relationships/video" Target="../media/media8.mp4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11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24.png"/><Relationship Id="rId5" Type="http://schemas.microsoft.com/office/2007/relationships/media" Target="../media/media12.mp4"/><Relationship Id="rId10" Type="http://schemas.openxmlformats.org/officeDocument/2006/relationships/image" Target="../media/image23.png"/><Relationship Id="rId4" Type="http://schemas.openxmlformats.org/officeDocument/2006/relationships/video" Target="../media/media11.mp4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admisionarmada.mil.c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C90E444-F4E2-4AE1-7FF4-9E0A7AFE46CC}"/>
              </a:ext>
            </a:extLst>
          </p:cNvPr>
          <p:cNvSpPr/>
          <p:nvPr/>
        </p:nvSpPr>
        <p:spPr>
          <a:xfrm>
            <a:off x="0" y="4965405"/>
            <a:ext cx="12192000" cy="1892595"/>
          </a:xfrm>
          <a:prstGeom prst="rect">
            <a:avLst/>
          </a:prstGeom>
          <a:gradFill flip="none" rotWithShape="1"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6139DE-ECAC-1F4F-A0B7-52C876396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432" y="3802623"/>
            <a:ext cx="8208402" cy="835052"/>
          </a:xfrm>
        </p:spPr>
        <p:txBody>
          <a:bodyPr>
            <a:noAutofit/>
          </a:bodyPr>
          <a:lstStyle/>
          <a:p>
            <a:pPr algn="l"/>
            <a:r>
              <a:rPr lang="es-C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ESCUELA DE GRUMETES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0077BCA-65EF-944D-8290-49F65397B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6947" y="3916695"/>
            <a:ext cx="3701930" cy="735184"/>
          </a:xfrm>
        </p:spPr>
        <p:txBody>
          <a:bodyPr>
            <a:normAutofit/>
          </a:bodyPr>
          <a:lstStyle/>
          <a:p>
            <a:pPr algn="l"/>
            <a:r>
              <a:rPr lang="es-CL" sz="4000" dirty="0">
                <a:solidFill>
                  <a:srgbClr val="DEBE4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ADMISIÓN </a:t>
            </a:r>
            <a:r>
              <a:rPr lang="es-CL" sz="4000" dirty="0" smtClean="0">
                <a:solidFill>
                  <a:srgbClr val="DEBE4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2027</a:t>
            </a:r>
            <a:endParaRPr lang="es-CL" sz="4000" dirty="0">
              <a:solidFill>
                <a:srgbClr val="DEBE4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3AE1BB8A-A5A9-704B-9724-A2D6C1EF4421}"/>
              </a:ext>
            </a:extLst>
          </p:cNvPr>
          <p:cNvSpPr txBox="1">
            <a:spLocks/>
          </p:cNvSpPr>
          <p:nvPr/>
        </p:nvSpPr>
        <p:spPr>
          <a:xfrm>
            <a:off x="2998380" y="5255793"/>
            <a:ext cx="7145013" cy="112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Postula en: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b="1" dirty="0" err="1">
                <a:solidFill>
                  <a:schemeClr val="bg1"/>
                </a:solidFill>
              </a:rPr>
              <a:t>www.admisionarmada.cl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812" y="5122065"/>
            <a:ext cx="4426715" cy="13280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2F5C0A8-B029-41FD-2085-2FDFB86B16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55" y="4848523"/>
            <a:ext cx="1708881" cy="15917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1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4000" decel="6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4000" decel="66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61C0ECB-24E3-2545-8D9C-73DA5EFA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10</a:t>
            </a:fld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B66D48-DD44-5D9C-78AB-F3DEDC319D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9188" y="427333"/>
            <a:ext cx="9953625" cy="7937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L" sz="4000" b="1" dirty="0">
                <a:solidFill>
                  <a:srgbClr val="F9D8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Etapas de Selección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A0CD24E2-3F97-15A9-9667-30AA9190D8B9}"/>
              </a:ext>
            </a:extLst>
          </p:cNvPr>
          <p:cNvSpPr txBox="1">
            <a:spLocks/>
          </p:cNvSpPr>
          <p:nvPr/>
        </p:nvSpPr>
        <p:spPr>
          <a:xfrm>
            <a:off x="605712" y="1689188"/>
            <a:ext cx="3402264" cy="3056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1</a:t>
            </a:r>
          </a:p>
          <a:p>
            <a:pPr>
              <a:lnSpc>
                <a:spcPct val="110000"/>
              </a:lnSpc>
            </a:pP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JUL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CL" sz="1800" dirty="0"/>
              <a:t>Presentación de Documentación, </a:t>
            </a:r>
            <a:r>
              <a:rPr lang="es-CL" sz="1800" dirty="0" smtClean="0"/>
              <a:t>Verificación </a:t>
            </a:r>
            <a:r>
              <a:rPr lang="es-CL" sz="1800" dirty="0"/>
              <a:t>de requisitos y </a:t>
            </a:r>
            <a:r>
              <a:rPr lang="es-CL" sz="1800" dirty="0"/>
              <a:t>V</a:t>
            </a:r>
            <a:r>
              <a:rPr lang="es-CL" sz="1800" dirty="0" smtClean="0"/>
              <a:t>alidación </a:t>
            </a:r>
            <a:r>
              <a:rPr lang="es-CL" sz="1800" dirty="0"/>
              <a:t>de postulantes. </a:t>
            </a:r>
          </a:p>
          <a:p>
            <a:pPr>
              <a:lnSpc>
                <a:spcPct val="110000"/>
              </a:lnSpc>
            </a:pPr>
            <a:endParaRPr lang="es-C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99F77AD1-55F8-E2F5-09E8-428C7DBAC341}"/>
              </a:ext>
            </a:extLst>
          </p:cNvPr>
          <p:cNvSpPr txBox="1">
            <a:spLocks/>
          </p:cNvSpPr>
          <p:nvPr/>
        </p:nvSpPr>
        <p:spPr>
          <a:xfrm>
            <a:off x="4211595" y="1683013"/>
            <a:ext cx="3768810" cy="3063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2</a:t>
            </a:r>
          </a:p>
          <a:p>
            <a:pPr>
              <a:lnSpc>
                <a:spcPct val="110000"/>
              </a:lnSpc>
            </a:pP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AGO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04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SEPT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CL" sz="1800" dirty="0"/>
              <a:t>Evaluación psicológica, Evaluación oftalmológica y Declaración de Antecedentes Personales. </a:t>
            </a:r>
          </a:p>
          <a:p>
            <a:pPr>
              <a:lnSpc>
                <a:spcPct val="110000"/>
              </a:lnSpc>
            </a:pP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90A64CDF-FAE0-5FB8-FC68-11EB56EE8858}"/>
              </a:ext>
            </a:extLst>
          </p:cNvPr>
          <p:cNvSpPr txBox="1">
            <a:spLocks/>
          </p:cNvSpPr>
          <p:nvPr/>
        </p:nvSpPr>
        <p:spPr>
          <a:xfrm>
            <a:off x="8184025" y="1683014"/>
            <a:ext cx="3411045" cy="3063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s-CL" sz="5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3</a:t>
            </a:r>
          </a:p>
          <a:p>
            <a:pPr>
              <a:lnSpc>
                <a:spcPct val="130000"/>
              </a:lnSpc>
            </a:pPr>
            <a:r>
              <a:rPr lang="es-CL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02 al</a:t>
            </a:r>
            <a:r>
              <a:rPr lang="es-CL" sz="4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CL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s-CL" sz="4200" b="1" dirty="0">
                <a:latin typeface="Arial" panose="020B0604020202020204" pitchFamily="34" charset="0"/>
                <a:cs typeface="Arial" panose="020B0604020202020204" pitchFamily="34" charset="0"/>
              </a:rPr>
              <a:t>NOV </a:t>
            </a:r>
            <a:r>
              <a:rPr lang="es-CL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s-CL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s-CL" sz="3800" dirty="0"/>
              <a:t>Exámenes de conocimientos, Entrevista </a:t>
            </a:r>
            <a:r>
              <a:rPr lang="es-CL" sz="3800" dirty="0"/>
              <a:t>p</a:t>
            </a:r>
            <a:r>
              <a:rPr lang="es-CL" sz="3800" dirty="0" smtClean="0"/>
              <a:t>ersonal</a:t>
            </a:r>
            <a:r>
              <a:rPr lang="es-CL" sz="3800" dirty="0"/>
              <a:t>, </a:t>
            </a:r>
            <a:r>
              <a:rPr lang="es-CL" sz="3800" dirty="0" smtClean="0"/>
              <a:t>Exámenes de </a:t>
            </a:r>
            <a:r>
              <a:rPr lang="es-CL" sz="3800" dirty="0"/>
              <a:t>Suficiencia Física, Evaluación médica/dental y Exámenes médicos complementarios. </a:t>
            </a:r>
          </a:p>
          <a:p>
            <a:pPr>
              <a:lnSpc>
                <a:spcPct val="110000"/>
              </a:lnSpc>
            </a:pP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254CDEF-874D-FCBC-CC08-2A9436C3D602}"/>
              </a:ext>
            </a:extLst>
          </p:cNvPr>
          <p:cNvSpPr/>
          <p:nvPr/>
        </p:nvSpPr>
        <p:spPr>
          <a:xfrm>
            <a:off x="605712" y="4875452"/>
            <a:ext cx="10980576" cy="1110059"/>
          </a:xfrm>
          <a:prstGeom prst="rect">
            <a:avLst/>
          </a:prstGeom>
          <a:gradFill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</a:gradFill>
          <a:ln w="44450">
            <a:gradFill>
              <a:gsLst>
                <a:gs pos="0">
                  <a:srgbClr val="1F7792"/>
                </a:gs>
                <a:gs pos="99000">
                  <a:srgbClr val="45767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bg1"/>
                </a:solidFill>
              </a:rPr>
              <a:t>Revista médica final y acuartelamiento.</a:t>
            </a:r>
          </a:p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03 y</a:t>
            </a:r>
            <a:r>
              <a:rPr lang="es-CL" sz="2800" dirty="0">
                <a:solidFill>
                  <a:schemeClr val="bg1"/>
                </a:solidFill>
              </a:rPr>
              <a:t> </a:t>
            </a:r>
            <a:r>
              <a:rPr lang="es-CL" sz="2800" dirty="0" smtClean="0">
                <a:solidFill>
                  <a:schemeClr val="bg1"/>
                </a:solidFill>
              </a:rPr>
              <a:t>04 </a:t>
            </a:r>
            <a:r>
              <a:rPr lang="es-CL" sz="2800" dirty="0">
                <a:solidFill>
                  <a:schemeClr val="bg1"/>
                </a:solidFill>
              </a:rPr>
              <a:t>FEB </a:t>
            </a:r>
            <a:r>
              <a:rPr lang="es-CL" sz="2800" dirty="0" smtClean="0">
                <a:solidFill>
                  <a:schemeClr val="bg1"/>
                </a:solidFill>
              </a:rPr>
              <a:t>2027</a:t>
            </a:r>
            <a:endParaRPr lang="es-C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6F4A835-6DA1-D455-8E3E-8E1ED737C906}"/>
              </a:ext>
            </a:extLst>
          </p:cNvPr>
          <p:cNvSpPr/>
          <p:nvPr/>
        </p:nvSpPr>
        <p:spPr>
          <a:xfrm>
            <a:off x="0" y="4965405"/>
            <a:ext cx="12192000" cy="1892595"/>
          </a:xfrm>
          <a:prstGeom prst="rect">
            <a:avLst/>
          </a:prstGeom>
          <a:gradFill flip="none" rotWithShape="1"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8B04EA-0A98-7C43-B5F2-38EFDA7F5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5037" y="4189227"/>
            <a:ext cx="7840144" cy="852287"/>
          </a:xfrm>
        </p:spPr>
        <p:txBody>
          <a:bodyPr>
            <a:noAutofit/>
          </a:bodyPr>
          <a:lstStyle/>
          <a:p>
            <a:pPr algn="l"/>
            <a:r>
              <a:rPr lang="es-C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CL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s-C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COMIENZA </a:t>
            </a:r>
            <a:r>
              <a:rPr lang="es-CL" sz="4000" b="1" dirty="0">
                <a:solidFill>
                  <a:srgbClr val="FFAF4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AQUÍ!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A0A4BB7-1D8B-10CF-E82F-8D49F4E96DE7}"/>
              </a:ext>
            </a:extLst>
          </p:cNvPr>
          <p:cNvSpPr/>
          <p:nvPr/>
        </p:nvSpPr>
        <p:spPr>
          <a:xfrm>
            <a:off x="3845037" y="5217693"/>
            <a:ext cx="7962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Postula en </a:t>
            </a:r>
            <a:r>
              <a:rPr lang="es-CL" sz="32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www.admisionarmada.cl</a:t>
            </a:r>
            <a:endParaRPr lang="es-CL" sz="3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46B1A47-45C0-5202-F33F-75E6173AA1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36" y="4189227"/>
            <a:ext cx="1837088" cy="1711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arcador de número de diapositiva 11">
            <a:extLst>
              <a:ext uri="{FF2B5EF4-FFF2-40B4-BE49-F238E27FC236}">
                <a16:creationId xmlns:a16="http://schemas.microsoft.com/office/drawing/2014/main" xmlns="" id="{59F6A759-719E-954F-02DE-2A760509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812" y="6405625"/>
            <a:ext cx="2743200" cy="365125"/>
          </a:xfrm>
        </p:spPr>
        <p:txBody>
          <a:bodyPr/>
          <a:lstStyle/>
          <a:p>
            <a:fld id="{961ED291-0DB7-B04B-9BC9-0825FDA69EDC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5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1">
            <a:extLst>
              <a:ext uri="{FF2B5EF4-FFF2-40B4-BE49-F238E27FC236}">
                <a16:creationId xmlns:a16="http://schemas.microsoft.com/office/drawing/2014/main" xmlns="" id="{F0BD4564-1A1A-BD87-0387-CBE011F8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2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8B04EA-0A98-7C43-B5F2-38EFDA7F52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423254"/>
            <a:ext cx="12192000" cy="1282700"/>
          </a:xfrm>
        </p:spPr>
        <p:txBody>
          <a:bodyPr>
            <a:noAutofit/>
          </a:bodyPr>
          <a:lstStyle/>
          <a:p>
            <a:pPr algn="ctr"/>
            <a:r>
              <a:rPr lang="es-CL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quieres para tu futuro?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E9A6AFA-71EE-FAA0-92F5-277D9B0C7C68}"/>
              </a:ext>
            </a:extLst>
          </p:cNvPr>
          <p:cNvSpPr txBox="1">
            <a:spLocks/>
          </p:cNvSpPr>
          <p:nvPr/>
        </p:nvSpPr>
        <p:spPr>
          <a:xfrm>
            <a:off x="2174801" y="2493711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son tus expectativas?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8DB6732F-7F9A-312B-4268-10B2933F1A7A}"/>
              </a:ext>
            </a:extLst>
          </p:cNvPr>
          <p:cNvSpPr txBox="1">
            <a:spLocks/>
          </p:cNvSpPr>
          <p:nvPr/>
        </p:nvSpPr>
        <p:spPr>
          <a:xfrm>
            <a:off x="1462748" y="3936606"/>
            <a:ext cx="926650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¿Quieres trabajar, estudiar o viajar?</a:t>
            </a:r>
          </a:p>
        </p:txBody>
      </p:sp>
    </p:spTree>
    <p:extLst>
      <p:ext uri="{BB962C8B-B14F-4D97-AF65-F5344CB8AC3E}">
        <p14:creationId xmlns:p14="http://schemas.microsoft.com/office/powerpoint/2010/main" val="40760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ADA17F94-FD87-0D66-D407-D5C878232062}"/>
              </a:ext>
            </a:extLst>
          </p:cNvPr>
          <p:cNvSpPr txBox="1">
            <a:spLocks/>
          </p:cNvSpPr>
          <p:nvPr/>
        </p:nvSpPr>
        <p:spPr>
          <a:xfrm>
            <a:off x="838200" y="406351"/>
            <a:ext cx="105156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Armada de Chile</a:t>
            </a: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xmlns="" id="{723FEBF2-31F9-96D1-EFDD-C9B04B467570}"/>
              </a:ext>
            </a:extLst>
          </p:cNvPr>
          <p:cNvSpPr/>
          <p:nvPr/>
        </p:nvSpPr>
        <p:spPr>
          <a:xfrm>
            <a:off x="510021" y="2718493"/>
            <a:ext cx="3370493" cy="3620530"/>
          </a:xfrm>
          <a:prstGeom prst="snip2DiagRect">
            <a:avLst>
              <a:gd name="adj1" fmla="val 2856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FCEE0591-A177-7ECD-F0B8-EC692CA5FD67}"/>
              </a:ext>
            </a:extLst>
          </p:cNvPr>
          <p:cNvSpPr txBox="1">
            <a:spLocks/>
          </p:cNvSpPr>
          <p:nvPr/>
        </p:nvSpPr>
        <p:spPr>
          <a:xfrm>
            <a:off x="510021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Quienes la componen</a:t>
            </a:r>
          </a:p>
        </p:txBody>
      </p:sp>
      <p:sp>
        <p:nvSpPr>
          <p:cNvPr id="12" name="Recortar rectángulo de esquina diagonal 11">
            <a:extLst>
              <a:ext uri="{FF2B5EF4-FFF2-40B4-BE49-F238E27FC236}">
                <a16:creationId xmlns:a16="http://schemas.microsoft.com/office/drawing/2014/main" xmlns="" id="{C596D8D6-AE8A-02B0-E141-3C6DBD053FAC}"/>
              </a:ext>
            </a:extLst>
          </p:cNvPr>
          <p:cNvSpPr/>
          <p:nvPr/>
        </p:nvSpPr>
        <p:spPr>
          <a:xfrm>
            <a:off x="4399930" y="2718493"/>
            <a:ext cx="3370493" cy="3620530"/>
          </a:xfrm>
          <a:prstGeom prst="snip2DiagRect">
            <a:avLst>
              <a:gd name="adj1" fmla="val 2142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3" name="Recortar rectángulo de esquina diagonal 12">
            <a:extLst>
              <a:ext uri="{FF2B5EF4-FFF2-40B4-BE49-F238E27FC236}">
                <a16:creationId xmlns:a16="http://schemas.microsoft.com/office/drawing/2014/main" xmlns="" id="{EAE61222-D67A-9371-4F1F-760856773546}"/>
              </a:ext>
            </a:extLst>
          </p:cNvPr>
          <p:cNvSpPr/>
          <p:nvPr/>
        </p:nvSpPr>
        <p:spPr>
          <a:xfrm>
            <a:off x="8289839" y="2718493"/>
            <a:ext cx="3370493" cy="3620530"/>
          </a:xfrm>
          <a:prstGeom prst="snip2DiagRect">
            <a:avLst>
              <a:gd name="adj1" fmla="val 2142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5FDB44B-AAF8-9A01-40B3-30053857A794}"/>
              </a:ext>
            </a:extLst>
          </p:cNvPr>
          <p:cNvSpPr txBox="1">
            <a:spLocks/>
          </p:cNvSpPr>
          <p:nvPr/>
        </p:nvSpPr>
        <p:spPr>
          <a:xfrm>
            <a:off x="4410753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Contribución al país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FF74A147-3A91-D5B3-1625-A369AD938CB8}"/>
              </a:ext>
            </a:extLst>
          </p:cNvPr>
          <p:cNvSpPr txBox="1">
            <a:spLocks/>
          </p:cNvSpPr>
          <p:nvPr/>
        </p:nvSpPr>
        <p:spPr>
          <a:xfrm>
            <a:off x="8372102" y="5081183"/>
            <a:ext cx="3201302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Comando de Operaciones Navales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xmlns="" id="{A18B5C2F-DA0D-6253-3420-185D524E4E3C}"/>
              </a:ext>
            </a:extLst>
          </p:cNvPr>
          <p:cNvSpPr/>
          <p:nvPr/>
        </p:nvSpPr>
        <p:spPr>
          <a:xfrm>
            <a:off x="4021584" y="4492628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xmlns="" id="{13AC72AA-AEF0-18F5-B140-78231AA762DD}"/>
              </a:ext>
            </a:extLst>
          </p:cNvPr>
          <p:cNvSpPr/>
          <p:nvPr/>
        </p:nvSpPr>
        <p:spPr>
          <a:xfrm>
            <a:off x="268393" y="4497155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xmlns="" id="{30FC94A1-BA32-EB25-B7B6-C0A9ED6DB26E}"/>
              </a:ext>
            </a:extLst>
          </p:cNvPr>
          <p:cNvSpPr/>
          <p:nvPr/>
        </p:nvSpPr>
        <p:spPr>
          <a:xfrm>
            <a:off x="7084159" y="1313089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xmlns="" id="{C5EB4943-F0FE-2CDD-AA75-BD22A25E129B}"/>
              </a:ext>
            </a:extLst>
          </p:cNvPr>
          <p:cNvSpPr/>
          <p:nvPr/>
        </p:nvSpPr>
        <p:spPr>
          <a:xfrm>
            <a:off x="11271157" y="4444118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Marcador de número de diapositiva 11">
            <a:extLst>
              <a:ext uri="{FF2B5EF4-FFF2-40B4-BE49-F238E27FC236}">
                <a16:creationId xmlns:a16="http://schemas.microsoft.com/office/drawing/2014/main" xmlns="" id="{4B3A0C45-83BB-E8F0-D871-06A0132E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3</a:t>
            </a:fld>
            <a:endParaRPr lang="es-CL" dirty="0"/>
          </a:p>
        </p:txBody>
      </p:sp>
      <p:pic>
        <p:nvPicPr>
          <p:cNvPr id="4" name="video_ppt_1_componen.mp4">
            <a:hlinkClick r:id="" action="ppaction://media"/>
            <a:extLst>
              <a:ext uri="{FF2B5EF4-FFF2-40B4-BE49-F238E27FC236}">
                <a16:creationId xmlns:a16="http://schemas.microsoft.com/office/drawing/2014/main" xmlns="" id="{D80FF084-3D7C-B942-3722-594C28C2B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72" y="1829346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video_ppt_2_contribucion.mp4">
            <a:hlinkClick r:id="" action="ppaction://media"/>
            <a:extLst>
              <a:ext uri="{FF2B5EF4-FFF2-40B4-BE49-F238E27FC236}">
                <a16:creationId xmlns:a16="http://schemas.microsoft.com/office/drawing/2014/main" xmlns="" id="{DCD9B78C-1ACE-604F-3361-F8DD24F40C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81989" y="1829347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video_ppt_3_operaciones.mp4">
            <a:hlinkClick r:id="" action="ppaction://media"/>
            <a:extLst>
              <a:ext uri="{FF2B5EF4-FFF2-40B4-BE49-F238E27FC236}">
                <a16:creationId xmlns:a16="http://schemas.microsoft.com/office/drawing/2014/main" xmlns="" id="{5F247BAC-BD04-DF24-F121-3F795726F8B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821" y="1829347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8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2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6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8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1" grpId="0"/>
      <p:bldP spid="14" grpId="0"/>
      <p:bldP spid="15" grpId="0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xmlns="" id="{30FC94A1-BA32-EB25-B7B6-C0A9ED6DB26E}"/>
              </a:ext>
            </a:extLst>
          </p:cNvPr>
          <p:cNvSpPr/>
          <p:nvPr/>
        </p:nvSpPr>
        <p:spPr>
          <a:xfrm>
            <a:off x="7258370" y="1359957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ADA17F94-FD87-0D66-D407-D5C878232062}"/>
              </a:ext>
            </a:extLst>
          </p:cNvPr>
          <p:cNvSpPr txBox="1">
            <a:spLocks/>
          </p:cNvSpPr>
          <p:nvPr/>
        </p:nvSpPr>
        <p:spPr>
          <a:xfrm>
            <a:off x="0" y="304750"/>
            <a:ext cx="121920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L" sz="5400" dirty="0">
                <a:solidFill>
                  <a:srgbClr val="F9D8A8"/>
                </a:solidFill>
              </a:rPr>
              <a:t>Escuela de Grumetes</a:t>
            </a: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xmlns="" id="{723FEBF2-31F9-96D1-EFDD-C9B04B467570}"/>
              </a:ext>
            </a:extLst>
          </p:cNvPr>
          <p:cNvSpPr/>
          <p:nvPr/>
        </p:nvSpPr>
        <p:spPr>
          <a:xfrm>
            <a:off x="510021" y="2718493"/>
            <a:ext cx="3370493" cy="3620530"/>
          </a:xfrm>
          <a:prstGeom prst="snip2DiagRect">
            <a:avLst>
              <a:gd name="adj1" fmla="val 1904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FCEE0591-A177-7ECD-F0B8-EC692CA5FD67}"/>
              </a:ext>
            </a:extLst>
          </p:cNvPr>
          <p:cNvSpPr txBox="1">
            <a:spLocks/>
          </p:cNvSpPr>
          <p:nvPr/>
        </p:nvSpPr>
        <p:spPr>
          <a:xfrm>
            <a:off x="510021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Militar y Naval</a:t>
            </a:r>
          </a:p>
        </p:txBody>
      </p:sp>
      <p:sp>
        <p:nvSpPr>
          <p:cNvPr id="12" name="Recortar rectángulo de esquina diagonal 11">
            <a:extLst>
              <a:ext uri="{FF2B5EF4-FFF2-40B4-BE49-F238E27FC236}">
                <a16:creationId xmlns:a16="http://schemas.microsoft.com/office/drawing/2014/main" xmlns="" id="{C596D8D6-AE8A-02B0-E141-3C6DBD053FAC}"/>
              </a:ext>
            </a:extLst>
          </p:cNvPr>
          <p:cNvSpPr/>
          <p:nvPr/>
        </p:nvSpPr>
        <p:spPr>
          <a:xfrm>
            <a:off x="4399930" y="2718493"/>
            <a:ext cx="3370493" cy="3620530"/>
          </a:xfrm>
          <a:prstGeom prst="snip2DiagRect">
            <a:avLst>
              <a:gd name="adj1" fmla="val 2380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3" name="Recortar rectángulo de esquina diagonal 12">
            <a:extLst>
              <a:ext uri="{FF2B5EF4-FFF2-40B4-BE49-F238E27FC236}">
                <a16:creationId xmlns:a16="http://schemas.microsoft.com/office/drawing/2014/main" xmlns="" id="{EAE61222-D67A-9371-4F1F-760856773546}"/>
              </a:ext>
            </a:extLst>
          </p:cNvPr>
          <p:cNvSpPr/>
          <p:nvPr/>
        </p:nvSpPr>
        <p:spPr>
          <a:xfrm>
            <a:off x="8289839" y="2718493"/>
            <a:ext cx="3370493" cy="3620530"/>
          </a:xfrm>
          <a:prstGeom prst="snip2DiagRect">
            <a:avLst>
              <a:gd name="adj1" fmla="val 1904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65FDB44B-AAF8-9A01-40B3-30053857A794}"/>
              </a:ext>
            </a:extLst>
          </p:cNvPr>
          <p:cNvSpPr txBox="1">
            <a:spLocks/>
          </p:cNvSpPr>
          <p:nvPr/>
        </p:nvSpPr>
        <p:spPr>
          <a:xfrm>
            <a:off x="4410753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Profesional e Intelectual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FF74A147-3A91-D5B3-1625-A369AD938CB8}"/>
              </a:ext>
            </a:extLst>
          </p:cNvPr>
          <p:cNvSpPr txBox="1">
            <a:spLocks/>
          </p:cNvSpPr>
          <p:nvPr/>
        </p:nvSpPr>
        <p:spPr>
          <a:xfrm>
            <a:off x="8448206" y="5081183"/>
            <a:ext cx="3053758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Deportivo, Valórico y Cultural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xmlns="" id="{A18B5C2F-DA0D-6253-3420-185D524E4E3C}"/>
              </a:ext>
            </a:extLst>
          </p:cNvPr>
          <p:cNvSpPr/>
          <p:nvPr/>
        </p:nvSpPr>
        <p:spPr>
          <a:xfrm>
            <a:off x="4021584" y="4492628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xmlns="" id="{13AC72AA-AEF0-18F5-B140-78231AA762DD}"/>
              </a:ext>
            </a:extLst>
          </p:cNvPr>
          <p:cNvSpPr/>
          <p:nvPr/>
        </p:nvSpPr>
        <p:spPr>
          <a:xfrm>
            <a:off x="268393" y="4497155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xmlns="" id="{C5EB4943-F0FE-2CDD-AA75-BD22A25E129B}"/>
              </a:ext>
            </a:extLst>
          </p:cNvPr>
          <p:cNvSpPr/>
          <p:nvPr/>
        </p:nvSpPr>
        <p:spPr>
          <a:xfrm>
            <a:off x="11271157" y="4444118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arcador de número de diapositiva 11">
            <a:extLst>
              <a:ext uri="{FF2B5EF4-FFF2-40B4-BE49-F238E27FC236}">
                <a16:creationId xmlns:a16="http://schemas.microsoft.com/office/drawing/2014/main" xmlns="" id="{967DBE6E-0FDD-F9D0-85F4-19FCD92C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4</a:t>
            </a:fld>
            <a:endParaRPr lang="es-CL" dirty="0"/>
          </a:p>
        </p:txBody>
      </p:sp>
      <p:pic>
        <p:nvPicPr>
          <p:cNvPr id="2" name="video_ppt_4_militar.mp4">
            <a:hlinkClick r:id="" action="ppaction://media"/>
            <a:extLst>
              <a:ext uri="{FF2B5EF4-FFF2-40B4-BE49-F238E27FC236}">
                <a16:creationId xmlns:a16="http://schemas.microsoft.com/office/drawing/2014/main" xmlns="" id="{5392C215-2442-30EB-69FA-04ADE8E9FC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843" y="1745577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video_ppt_5_profesional.mp4">
            <a:hlinkClick r:id="" action="ppaction://media"/>
            <a:extLst>
              <a:ext uri="{FF2B5EF4-FFF2-40B4-BE49-F238E27FC236}">
                <a16:creationId xmlns:a16="http://schemas.microsoft.com/office/drawing/2014/main" xmlns="" id="{A808F3A0-E530-942C-9438-8C241BF10A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3457" y="1739999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video_ppt_6_deportivo.mp4">
            <a:hlinkClick r:id="" action="ppaction://media"/>
            <a:extLst>
              <a:ext uri="{FF2B5EF4-FFF2-40B4-BE49-F238E27FC236}">
                <a16:creationId xmlns:a16="http://schemas.microsoft.com/office/drawing/2014/main" xmlns="" id="{07A43FA9-5B59-F566-315C-8F076832EA1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3789" y="1739999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6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6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6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8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1" grpId="0" animBg="1"/>
      <p:bldP spid="9" grpId="0"/>
      <p:bldP spid="11" grpId="0"/>
      <p:bldP spid="14" grpId="0"/>
      <p:bldP spid="15" grpId="0"/>
      <p:bldP spid="19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ppt_7_gte_im.mp4">
            <a:hlinkClick r:id="" action="ppaction://media"/>
            <a:extLst>
              <a:ext uri="{FF2B5EF4-FFF2-40B4-BE49-F238E27FC236}">
                <a16:creationId xmlns:a16="http://schemas.microsoft.com/office/drawing/2014/main" xmlns="" id="{549A907A-D341-25EA-0E28-945F04CB8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620" y="1974770"/>
            <a:ext cx="2908460" cy="290846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video_ppt_8_gte_naval.mp4">
            <a:hlinkClick r:id="" action="ppaction://media"/>
            <a:extLst>
              <a:ext uri="{FF2B5EF4-FFF2-40B4-BE49-F238E27FC236}">
                <a16:creationId xmlns:a16="http://schemas.microsoft.com/office/drawing/2014/main" xmlns="" id="{E37315F0-CC74-FEEC-3104-686C50ED73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22315" y="1974770"/>
            <a:ext cx="2908460" cy="290846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video_ppt_9_gte_litoral.mp4">
            <a:hlinkClick r:id="" action="ppaction://media"/>
            <a:extLst>
              <a:ext uri="{FF2B5EF4-FFF2-40B4-BE49-F238E27FC236}">
                <a16:creationId xmlns:a16="http://schemas.microsoft.com/office/drawing/2014/main" xmlns="" id="{5593C0EE-7D59-2EC8-FA58-99B42D77FC2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9011" y="1974770"/>
            <a:ext cx="2908460" cy="290846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xmlns="" id="{F91FF5C5-C0BD-6AB7-821B-230F554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5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2E6785-0B6B-B343-B5E3-017FA0950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79375" y="559172"/>
            <a:ext cx="12271375" cy="769937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Podrás postular a los cursos de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61568E9-6E8A-1448-BCB6-47A1CB984CF8}"/>
              </a:ext>
            </a:extLst>
          </p:cNvPr>
          <p:cNvSpPr txBox="1">
            <a:spLocks/>
          </p:cNvSpPr>
          <p:nvPr/>
        </p:nvSpPr>
        <p:spPr>
          <a:xfrm>
            <a:off x="5515282" y="440979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Naval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766F50AD-5AB5-574F-BEA3-D3F3C51E76EC}"/>
              </a:ext>
            </a:extLst>
          </p:cNvPr>
          <p:cNvSpPr txBox="1">
            <a:spLocks/>
          </p:cNvSpPr>
          <p:nvPr/>
        </p:nvSpPr>
        <p:spPr>
          <a:xfrm>
            <a:off x="1996041" y="440979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Infante de Marina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901095BD-45C8-2842-9AE1-0C2132D7E279}"/>
              </a:ext>
            </a:extLst>
          </p:cNvPr>
          <p:cNvSpPr txBox="1">
            <a:spLocks/>
          </p:cNvSpPr>
          <p:nvPr/>
        </p:nvSpPr>
        <p:spPr>
          <a:xfrm>
            <a:off x="8944498" y="4410565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s-C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Litoral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92C8D6C0-8894-B2AF-799B-BCED823400A2}"/>
              </a:ext>
            </a:extLst>
          </p:cNvPr>
          <p:cNvSpPr txBox="1"/>
          <p:nvPr/>
        </p:nvSpPr>
        <p:spPr>
          <a:xfrm>
            <a:off x="8286750" y="800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823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4" grpId="0" animBg="1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ppt_10_gte_sn.mp4">
            <a:hlinkClick r:id="" action="ppaction://media"/>
            <a:extLst>
              <a:ext uri="{FF2B5EF4-FFF2-40B4-BE49-F238E27FC236}">
                <a16:creationId xmlns:a16="http://schemas.microsoft.com/office/drawing/2014/main" xmlns="" id="{BAEDDA49-E67C-EA5B-BDE9-64A475A05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283" y="2288331"/>
            <a:ext cx="2849517" cy="2849517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video_ppt_12_gte_co.mp4">
            <a:hlinkClick r:id="" action="ppaction://media"/>
            <a:extLst>
              <a:ext uri="{FF2B5EF4-FFF2-40B4-BE49-F238E27FC236}">
                <a16:creationId xmlns:a16="http://schemas.microsoft.com/office/drawing/2014/main" xmlns="" id="{89A74377-EDE8-DCFF-47BC-EA1B08558B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1767" y="2288331"/>
            <a:ext cx="2773407" cy="2773407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video_ppt_13_gte_may.mp4">
            <a:hlinkClick r:id="" action="ppaction://media"/>
            <a:extLst>
              <a:ext uri="{FF2B5EF4-FFF2-40B4-BE49-F238E27FC236}">
                <a16:creationId xmlns:a16="http://schemas.microsoft.com/office/drawing/2014/main" xmlns="" id="{27E1016F-9754-5E47-6B8E-0AD03417212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07310" y="2285184"/>
            <a:ext cx="2773407" cy="2773407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xmlns="" id="{F91FF5C5-C0BD-6AB7-821B-230F554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6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2E6785-0B6B-B343-B5E3-017FA0950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7488"/>
            <a:ext cx="12271375" cy="769937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Podrás postular a los cursos de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9876D541-6FF1-B442-B912-2E5710C2F6DE}"/>
              </a:ext>
            </a:extLst>
          </p:cNvPr>
          <p:cNvSpPr txBox="1">
            <a:spLocks/>
          </p:cNvSpPr>
          <p:nvPr/>
        </p:nvSpPr>
        <p:spPr>
          <a:xfrm>
            <a:off x="1456123" y="4661128"/>
            <a:ext cx="2506277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Sanidad </a:t>
            </a:r>
            <a:r>
              <a:rPr lang="es-CL" sz="2000" dirty="0" smtClean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Naval y Dental</a:t>
            </a:r>
            <a:endParaRPr lang="es-CL" sz="2000" dirty="0">
              <a:solidFill>
                <a:schemeClr val="tx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C76CAC69-C275-3045-ACA7-5A6527A958BB}"/>
              </a:ext>
            </a:extLst>
          </p:cNvPr>
          <p:cNvSpPr txBox="1">
            <a:spLocks/>
          </p:cNvSpPr>
          <p:nvPr/>
        </p:nvSpPr>
        <p:spPr>
          <a:xfrm>
            <a:off x="5476459" y="4661129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Cocinero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63553589-17B2-593E-9A48-4A219C4EFCD7}"/>
              </a:ext>
            </a:extLst>
          </p:cNvPr>
          <p:cNvSpPr txBox="1">
            <a:spLocks/>
          </p:cNvSpPr>
          <p:nvPr/>
        </p:nvSpPr>
        <p:spPr>
          <a:xfrm>
            <a:off x="9153413" y="4661128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Mayordomo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92C8D6C0-8894-B2AF-799B-BCED823400A2}"/>
              </a:ext>
            </a:extLst>
          </p:cNvPr>
          <p:cNvSpPr txBox="1"/>
          <p:nvPr/>
        </p:nvSpPr>
        <p:spPr>
          <a:xfrm>
            <a:off x="8286750" y="800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311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4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5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61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 animBg="1"/>
      <p:bldP spid="8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11">
            <a:extLst>
              <a:ext uri="{FF2B5EF4-FFF2-40B4-BE49-F238E27FC236}">
                <a16:creationId xmlns:a16="http://schemas.microsoft.com/office/drawing/2014/main" xmlns="" id="{98C95329-E07D-3566-07F5-BBA93E55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7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8B04EA-0A98-7C43-B5F2-38EFDA7F52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33450" y="460375"/>
            <a:ext cx="11258550" cy="1282700"/>
          </a:xfrm>
        </p:spPr>
        <p:txBody>
          <a:bodyPr>
            <a:noAutofit/>
          </a:bodyPr>
          <a:lstStyle/>
          <a:p>
            <a:r>
              <a:rPr lang="es-CL" sz="54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quieres para tu futuro?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AE9A6AFA-71EE-FAA0-92F5-277D9B0C7C68}"/>
              </a:ext>
            </a:extLst>
          </p:cNvPr>
          <p:cNvSpPr txBox="1">
            <a:spLocks/>
          </p:cNvSpPr>
          <p:nvPr/>
        </p:nvSpPr>
        <p:spPr>
          <a:xfrm>
            <a:off x="457546" y="2436885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Estabilidad económica y laboral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8DB6732F-7F9A-312B-4268-10B2933F1A7A}"/>
              </a:ext>
            </a:extLst>
          </p:cNvPr>
          <p:cNvSpPr txBox="1">
            <a:spLocks/>
          </p:cNvSpPr>
          <p:nvPr/>
        </p:nvSpPr>
        <p:spPr>
          <a:xfrm>
            <a:off x="7026361" y="1821414"/>
            <a:ext cx="4201297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Gratuidad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BF9AE6E0-5110-B55F-1879-C08CB1122729}"/>
              </a:ext>
            </a:extLst>
          </p:cNvPr>
          <p:cNvSpPr txBox="1">
            <a:spLocks/>
          </p:cNvSpPr>
          <p:nvPr/>
        </p:nvSpPr>
        <p:spPr>
          <a:xfrm>
            <a:off x="3105161" y="3316967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</a:t>
            </a:r>
            <a:r>
              <a:rPr lang="es-CL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endParaRPr lang="es-CL" sz="40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58D1B56A-4A30-A421-ED16-36C7CCC9B3A0}"/>
              </a:ext>
            </a:extLst>
          </p:cNvPr>
          <p:cNvSpPr txBox="1">
            <a:spLocks/>
          </p:cNvSpPr>
          <p:nvPr/>
        </p:nvSpPr>
        <p:spPr>
          <a:xfrm>
            <a:off x="1121434" y="4076421"/>
            <a:ext cx="432183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Marcar tendencia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F7D0E07E-0828-D631-F877-6C463E8806B9}"/>
              </a:ext>
            </a:extLst>
          </p:cNvPr>
          <p:cNvSpPr txBox="1">
            <a:spLocks/>
          </p:cNvSpPr>
          <p:nvPr/>
        </p:nvSpPr>
        <p:spPr>
          <a:xfrm>
            <a:off x="457546" y="1409619"/>
            <a:ext cx="7457741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 a la patria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D8F69BED-27A1-8DF4-7360-D64CA9966616}"/>
              </a:ext>
            </a:extLst>
          </p:cNvPr>
          <p:cNvSpPr txBox="1">
            <a:spLocks/>
          </p:cNvSpPr>
          <p:nvPr/>
        </p:nvSpPr>
        <p:spPr>
          <a:xfrm>
            <a:off x="5692561" y="4202798"/>
            <a:ext cx="5378005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Viajar y conocer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171D7116-EBFD-E067-1342-5217B61FA624}"/>
              </a:ext>
            </a:extLst>
          </p:cNvPr>
          <p:cNvSpPr txBox="1">
            <a:spLocks/>
          </p:cNvSpPr>
          <p:nvPr/>
        </p:nvSpPr>
        <p:spPr>
          <a:xfrm>
            <a:off x="373363" y="5151635"/>
            <a:ext cx="1146312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Sistema de salud y bienestar propio</a:t>
            </a:r>
          </a:p>
        </p:txBody>
      </p:sp>
    </p:spTree>
    <p:extLst>
      <p:ext uri="{BB962C8B-B14F-4D97-AF65-F5344CB8AC3E}">
        <p14:creationId xmlns:p14="http://schemas.microsoft.com/office/powerpoint/2010/main" val="38253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3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971BB5-CC0A-1D4E-8340-6AD4FB80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43689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>
                <a:solidFill>
                  <a:srgbClr val="F9D8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Requisitos de Postulación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9617243-1D6A-6FA1-802F-B81050B4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>
                <a:solidFill>
                  <a:srgbClr val="F9D8A8"/>
                </a:solidFill>
              </a:rPr>
              <a:t>8</a:t>
            </a:fld>
            <a:endParaRPr lang="es-CL">
              <a:solidFill>
                <a:srgbClr val="F9D8A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2B53739-F321-378B-30CB-E46DA44077C0}"/>
              </a:ext>
            </a:extLst>
          </p:cNvPr>
          <p:cNvSpPr txBox="1"/>
          <p:nvPr/>
        </p:nvSpPr>
        <p:spPr>
          <a:xfrm>
            <a:off x="1049547" y="971641"/>
            <a:ext cx="1009290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Ser chileno</a:t>
            </a:r>
            <a:r>
              <a:rPr lang="es-CL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Salud, condición física y psicológica compatibles con las exigencias de la vida militar.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estar inhabilitado para el ejercicio de funciones o cargo públicos ni hallarse condenado (No registrar antecedentes penales).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pertenecer a partidos políticos</a:t>
            </a:r>
            <a:r>
              <a:rPr lang="es-CL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Ser menor de 25 años al 1° de enero del </a:t>
            </a:r>
            <a:r>
              <a:rPr lang="es-CL" sz="2400" b="1" dirty="0" smtClean="0">
                <a:solidFill>
                  <a:schemeClr val="bg1"/>
                </a:solidFill>
              </a:rPr>
              <a:t>2027.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estar casado ni haber celebrado acuerdo de unión civil.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tener hijos.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Contar con Licencia de Enseñanza Media al 1º de enero del año de ingreso.</a:t>
            </a:r>
            <a:r>
              <a:rPr lang="es-CL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9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971BB5-CC0A-1D4E-8340-6AD4FB80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760"/>
            <a:ext cx="10515600" cy="5523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L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Proceso de Postulación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0BAB36E-9BDF-AE45-A0B4-031C29EE167E}"/>
              </a:ext>
            </a:extLst>
          </p:cNvPr>
          <p:cNvSpPr txBox="1">
            <a:spLocks/>
          </p:cNvSpPr>
          <p:nvPr/>
        </p:nvSpPr>
        <p:spPr>
          <a:xfrm>
            <a:off x="601321" y="973570"/>
            <a:ext cx="3402264" cy="2558901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</a:t>
            </a:r>
          </a:p>
          <a:p>
            <a:pPr>
              <a:lnSpc>
                <a:spcPct val="110000"/>
              </a:lnSpc>
            </a:pPr>
            <a:endParaRPr lang="es-CL" sz="800" b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Iniciar sesión con Clave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Única</a:t>
            </a:r>
            <a:r>
              <a:rPr 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www.admisionarmada.cl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xmlns="" id="{39D84843-AFEA-D94E-BAB0-6C8B62F4B4A6}"/>
              </a:ext>
            </a:extLst>
          </p:cNvPr>
          <p:cNvSpPr/>
          <p:nvPr/>
        </p:nvSpPr>
        <p:spPr>
          <a:xfrm>
            <a:off x="3024880" y="5941584"/>
            <a:ext cx="6261514" cy="5476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Escribe a admision@armada.cl si necesitas ayuda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762594E0-080D-8842-A0AB-F8F6B5260137}"/>
              </a:ext>
            </a:extLst>
          </p:cNvPr>
          <p:cNvSpPr txBox="1">
            <a:spLocks/>
          </p:cNvSpPr>
          <p:nvPr/>
        </p:nvSpPr>
        <p:spPr>
          <a:xfrm>
            <a:off x="4207204" y="967396"/>
            <a:ext cx="3768810" cy="2565096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L" sz="3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</a:t>
            </a:r>
          </a:p>
          <a:p>
            <a:pPr>
              <a:lnSpc>
                <a:spcPct val="130000"/>
              </a:lnSpc>
            </a:pPr>
            <a:endParaRPr lang="es-CL" sz="900" b="1" dirty="0">
              <a:solidFill>
                <a:schemeClr val="accent1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s-CL" sz="2600" dirty="0">
                <a:latin typeface="Arial" panose="020B0604020202020204" pitchFamily="34" charset="0"/>
                <a:cs typeface="Arial" panose="020B0604020202020204" pitchFamily="34" charset="0"/>
              </a:rPr>
              <a:t>Postula a la </a:t>
            </a:r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Escuela de Grumetes y escoge dos cursos de preferencia. </a:t>
            </a:r>
            <a:r>
              <a:rPr lang="es-CL" sz="2600" dirty="0">
                <a:latin typeface="Arial" panose="020B0604020202020204" pitchFamily="34" charset="0"/>
                <a:cs typeface="Arial" panose="020B0604020202020204" pitchFamily="34" charset="0"/>
              </a:rPr>
              <a:t>Recuerda revisar todos tus datos antes de postular.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78CE62D3-B29C-7E45-ACBE-319F452809DD}"/>
              </a:ext>
            </a:extLst>
          </p:cNvPr>
          <p:cNvSpPr txBox="1">
            <a:spLocks/>
          </p:cNvSpPr>
          <p:nvPr/>
        </p:nvSpPr>
        <p:spPr>
          <a:xfrm>
            <a:off x="8179634" y="967396"/>
            <a:ext cx="3411045" cy="2565095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</a:t>
            </a:r>
          </a:p>
          <a:p>
            <a:pPr>
              <a:lnSpc>
                <a:spcPct val="130000"/>
              </a:lnSpc>
            </a:pPr>
            <a:endParaRPr lang="es-CL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Paga tu inscripción de $6.000 antes del 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JULIO </a:t>
            </a:r>
            <a:r>
              <a:rPr lang="es-C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2026. </a:t>
            </a: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E24248F-1409-EEBA-7D97-25447734B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22" y="4245873"/>
            <a:ext cx="1753755" cy="1633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55244C6-D3A9-D177-83FF-AC57F0E851FC}"/>
              </a:ext>
            </a:extLst>
          </p:cNvPr>
          <p:cNvSpPr/>
          <p:nvPr/>
        </p:nvSpPr>
        <p:spPr>
          <a:xfrm>
            <a:off x="601321" y="3564370"/>
            <a:ext cx="10980576" cy="619497"/>
          </a:xfrm>
          <a:prstGeom prst="rect">
            <a:avLst/>
          </a:prstGeom>
          <a:solidFill>
            <a:schemeClr val="accent5">
              <a:alpha val="599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Ingresa al código QR para efectuar tu postulación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9617243-1D6A-6FA1-802F-B81050B4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20" y="6364131"/>
            <a:ext cx="2743200" cy="365125"/>
          </a:xfrm>
        </p:spPr>
        <p:txBody>
          <a:bodyPr/>
          <a:lstStyle/>
          <a:p>
            <a:fld id="{961ED291-0DB7-B04B-9BC9-0825FDA69EDC}" type="slidenum">
              <a:rPr lang="es-CL" smtClean="0">
                <a:solidFill>
                  <a:schemeClr val="tx1"/>
                </a:solidFill>
              </a:rPr>
              <a:t>9</a:t>
            </a:fld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348</Words>
  <Application>Microsoft Office PowerPoint</Application>
  <PresentationFormat>Panorámica</PresentationFormat>
  <Paragraphs>86</Paragraphs>
  <Slides>11</Slides>
  <Notes>3</Notes>
  <HiddenSlides>0</HiddenSlides>
  <MMClips>12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Franklin Gothic Medium</vt:lpstr>
      <vt:lpstr>Tema de Office</vt:lpstr>
      <vt:lpstr>ESCUELA DE GRUMETES</vt:lpstr>
      <vt:lpstr>¿Qué quieres para tu futuro?</vt:lpstr>
      <vt:lpstr>Presentación de PowerPoint</vt:lpstr>
      <vt:lpstr>Presentación de PowerPoint</vt:lpstr>
      <vt:lpstr>Podrás postular a los cursos de</vt:lpstr>
      <vt:lpstr>Podrás postular a los cursos de</vt:lpstr>
      <vt:lpstr>¿Que quieres para tu futuro?</vt:lpstr>
      <vt:lpstr>Requisitos de Postulación</vt:lpstr>
      <vt:lpstr>Proceso de Postulación</vt:lpstr>
      <vt:lpstr>Etapas de Selección</vt:lpstr>
      <vt:lpstr>¡TODO COMIENZA AQUÍ!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de Grumetes</dc:title>
  <dc:creator>16764</dc:creator>
  <cp:lastModifiedBy>Frick Romero, Paola</cp:lastModifiedBy>
  <cp:revision>85</cp:revision>
  <dcterms:created xsi:type="dcterms:W3CDTF">2023-03-24T10:59:26Z</dcterms:created>
  <dcterms:modified xsi:type="dcterms:W3CDTF">2026-03-23T12:47:32Z</dcterms:modified>
</cp:coreProperties>
</file>